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 id="264" r:id="rId36"/>
    <p:sldId id="265" r:id="rId37"/>
    <p:sldId id="266" r:id="rId38"/>
    <p:sldId id="267" r:id="rId39"/>
    <p:sldId id="268" r:id="rId40"/>
    <p:sldId id="269" r:id="rId41"/>
    <p:sldId id="270" r:id="rId42"/>
    <p:sldId id="271" r:id="rId43"/>
    <p:sldId id="272" r:id="rId44"/>
    <p:sldId id="273" r:id="rId45"/>
    <p:sldId id="274" r:id="rId4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chivo Black" charset="1" panose="020B0A03020202020B04"/>
      <p:regular r:id="rId10"/>
    </p:embeddedFont>
    <p:embeddedFont>
      <p:font typeface="Times New Roman" charset="1" panose="02030502070405020303"/>
      <p:regular r:id="rId11"/>
    </p:embeddedFont>
    <p:embeddedFont>
      <p:font typeface="Times New Roman Bold" charset="1" panose="02030802070405020303"/>
      <p:regular r:id="rId12"/>
    </p:embeddedFont>
    <p:embeddedFont>
      <p:font typeface="Times New Roman Italics" charset="1" panose="02030502070405090303"/>
      <p:regular r:id="rId13"/>
    </p:embeddedFont>
    <p:embeddedFont>
      <p:font typeface="Times New Roman Bold Italics" charset="1" panose="02030802070405090303"/>
      <p:regular r:id="rId14"/>
    </p:embeddedFont>
    <p:embeddedFont>
      <p:font typeface="Times New Roman Medium" charset="1" panose="02030502070405020303"/>
      <p:regular r:id="rId15"/>
    </p:embeddedFont>
    <p:embeddedFont>
      <p:font typeface="Times New Roman Medium Italics" charset="1" panose="02030502070405090303"/>
      <p:regular r:id="rId16"/>
    </p:embeddedFont>
    <p:embeddedFont>
      <p:font typeface="Times New Roman Semi-Bold" charset="1" panose="02030702070405020303"/>
      <p:regular r:id="rId17"/>
    </p:embeddedFont>
    <p:embeddedFont>
      <p:font typeface="Times New Roman Semi-Bold Italics" charset="1" panose="02030702070405090303"/>
      <p:regular r:id="rId18"/>
    </p:embeddedFont>
    <p:embeddedFont>
      <p:font typeface="Times New Roman Ultra-Bold" charset="1" panose="02030902070405020303"/>
      <p:regular r:id="rId19"/>
    </p:embeddedFont>
    <p:embeddedFont>
      <p:font typeface="TT Rounds Condensed" charset="1" panose="02000506030000020003"/>
      <p:regular r:id="rId20"/>
    </p:embeddedFont>
    <p:embeddedFont>
      <p:font typeface="TT Rounds Condensed Bold" charset="1" panose="02000806030000020003"/>
      <p:regular r:id="rId21"/>
    </p:embeddedFont>
    <p:embeddedFont>
      <p:font typeface="TT Rounds Condensed Italics" charset="1" panose="02000506030000090003"/>
      <p:regular r:id="rId22"/>
    </p:embeddedFont>
    <p:embeddedFont>
      <p:font typeface="TT Rounds Condensed Bold Italics" charset="1" panose="02000806030000090003"/>
      <p:regular r:id="rId23"/>
    </p:embeddedFont>
    <p:embeddedFont>
      <p:font typeface="TT Rounds Condensed Thin" charset="1" panose="02000503020000020003"/>
      <p:regular r:id="rId24"/>
    </p:embeddedFont>
    <p:embeddedFont>
      <p:font typeface="TT Rounds Condensed Thin Italics" charset="1" panose="02000503020000090003"/>
      <p:regular r:id="rId25"/>
    </p:embeddedFont>
    <p:embeddedFont>
      <p:font typeface="TT Rounds Condensed Heavy" charset="1" panose="02000506030000020003"/>
      <p:regular r:id="rId26"/>
    </p:embeddedFont>
    <p:embeddedFont>
      <p:font typeface="TT Rounds Condensed Heavy Italics" charset="1" panose="02000506000000090003"/>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38" Target="slides/slide11.xml" Type="http://schemas.openxmlformats.org/officeDocument/2006/relationships/slide"/><Relationship Id="rId39" Target="slides/slide12.xml" Type="http://schemas.openxmlformats.org/officeDocument/2006/relationships/slide"/><Relationship Id="rId4" Target="theme/theme1.xml" Type="http://schemas.openxmlformats.org/officeDocument/2006/relationships/theme"/><Relationship Id="rId40" Target="slides/slide13.xml" Type="http://schemas.openxmlformats.org/officeDocument/2006/relationships/slide"/><Relationship Id="rId41" Target="slides/slide14.xml" Type="http://schemas.openxmlformats.org/officeDocument/2006/relationships/slide"/><Relationship Id="rId42" Target="slides/slide15.xml" Type="http://schemas.openxmlformats.org/officeDocument/2006/relationships/slide"/><Relationship Id="rId43" Target="slides/slide16.xml" Type="http://schemas.openxmlformats.org/officeDocument/2006/relationships/slide"/><Relationship Id="rId44" Target="slides/slide17.xml" Type="http://schemas.openxmlformats.org/officeDocument/2006/relationships/slide"/><Relationship Id="rId45" Target="slides/slide18.xml" Type="http://schemas.openxmlformats.org/officeDocument/2006/relationships/slide"/><Relationship Id="rId46" Target="slides/slide19.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grpSp>
        <p:nvGrpSpPr>
          <p:cNvPr name="Group 3" id="3"/>
          <p:cNvGrpSpPr/>
          <p:nvPr/>
        </p:nvGrpSpPr>
        <p:grpSpPr>
          <a:xfrm rot="0">
            <a:off x="-6632" y="9080691"/>
            <a:ext cx="18294630" cy="658796"/>
            <a:chOff x="0" y="0"/>
            <a:chExt cx="24392840" cy="878394"/>
          </a:xfrm>
        </p:grpSpPr>
        <p:sp>
          <p:nvSpPr>
            <p:cNvPr name="Freeform 4" id="4"/>
            <p:cNvSpPr/>
            <p:nvPr/>
          </p:nvSpPr>
          <p:spPr>
            <a:xfrm flipH="false" flipV="false" rot="0">
              <a:off x="0" y="0"/>
              <a:ext cx="24392889" cy="878332"/>
            </a:xfrm>
            <a:custGeom>
              <a:avLst/>
              <a:gdLst/>
              <a:ahLst/>
              <a:cxnLst/>
              <a:rect r="r" b="b" t="t" l="l"/>
              <a:pathLst>
                <a:path h="878332" w="24392889">
                  <a:moveTo>
                    <a:pt x="0" y="0"/>
                  </a:moveTo>
                  <a:lnTo>
                    <a:pt x="24392889" y="0"/>
                  </a:lnTo>
                  <a:lnTo>
                    <a:pt x="24392889" y="878332"/>
                  </a:lnTo>
                  <a:lnTo>
                    <a:pt x="0" y="878332"/>
                  </a:lnTo>
                  <a:close/>
                </a:path>
              </a:pathLst>
            </a:custGeom>
            <a:solidFill>
              <a:srgbClr val="FFFFFF"/>
            </a:solidFill>
          </p:spPr>
        </p:sp>
      </p:grpSp>
      <p:grpSp>
        <p:nvGrpSpPr>
          <p:cNvPr name="Group 5" id="5"/>
          <p:cNvGrpSpPr/>
          <p:nvPr/>
        </p:nvGrpSpPr>
        <p:grpSpPr>
          <a:xfrm rot="0">
            <a:off x="453296" y="8852978"/>
            <a:ext cx="68579" cy="920821"/>
            <a:chOff x="0" y="0"/>
            <a:chExt cx="91438" cy="1227762"/>
          </a:xfrm>
        </p:grpSpPr>
        <p:sp>
          <p:nvSpPr>
            <p:cNvPr name="Freeform 6" id="6"/>
            <p:cNvSpPr/>
            <p:nvPr/>
          </p:nvSpPr>
          <p:spPr>
            <a:xfrm flipH="false" flipV="false" rot="0">
              <a:off x="0" y="0"/>
              <a:ext cx="91440" cy="1227709"/>
            </a:xfrm>
            <a:custGeom>
              <a:avLst/>
              <a:gdLst/>
              <a:ahLst/>
              <a:cxnLst/>
              <a:rect r="r" b="b" t="t" l="l"/>
              <a:pathLst>
                <a:path h="1227709" w="91440">
                  <a:moveTo>
                    <a:pt x="0" y="0"/>
                  </a:moveTo>
                  <a:lnTo>
                    <a:pt x="91440" y="0"/>
                  </a:lnTo>
                  <a:lnTo>
                    <a:pt x="91440" y="1227709"/>
                  </a:lnTo>
                  <a:lnTo>
                    <a:pt x="0" y="1227709"/>
                  </a:lnTo>
                  <a:close/>
                </a:path>
              </a:pathLst>
            </a:custGeom>
            <a:solidFill>
              <a:srgbClr val="C00000"/>
            </a:solidFill>
          </p:spPr>
        </p:sp>
      </p:grpSp>
      <p:grpSp>
        <p:nvGrpSpPr>
          <p:cNvPr name="Group 7" id="7"/>
          <p:cNvGrpSpPr/>
          <p:nvPr/>
        </p:nvGrpSpPr>
        <p:grpSpPr>
          <a:xfrm rot="0">
            <a:off x="14260286" y="8909820"/>
            <a:ext cx="1937658" cy="1736409"/>
            <a:chOff x="0" y="0"/>
            <a:chExt cx="2583544" cy="2315212"/>
          </a:xfrm>
        </p:grpSpPr>
        <p:sp>
          <p:nvSpPr>
            <p:cNvPr name="Freeform 8" id="8"/>
            <p:cNvSpPr/>
            <p:nvPr/>
          </p:nvSpPr>
          <p:spPr>
            <a:xfrm flipH="false" flipV="false" rot="0">
              <a:off x="0" y="0"/>
              <a:ext cx="2583561" cy="2315210"/>
            </a:xfrm>
            <a:custGeom>
              <a:avLst/>
              <a:gdLst/>
              <a:ahLst/>
              <a:cxnLst/>
              <a:rect r="r" b="b" t="t" l="l"/>
              <a:pathLst>
                <a:path h="2315210" w="2583561">
                  <a:moveTo>
                    <a:pt x="0" y="0"/>
                  </a:moveTo>
                  <a:lnTo>
                    <a:pt x="0" y="2315210"/>
                  </a:lnTo>
                  <a:lnTo>
                    <a:pt x="2583561" y="0"/>
                  </a:lnTo>
                  <a:close/>
                </a:path>
              </a:pathLst>
            </a:custGeom>
            <a:solidFill>
              <a:srgbClr val="F2F2F2">
                <a:alpha val="16863"/>
              </a:srgbClr>
            </a:solidFill>
          </p:spPr>
        </p:sp>
      </p:grpSp>
      <p:grpSp>
        <p:nvGrpSpPr>
          <p:cNvPr name="Group 9" id="9"/>
          <p:cNvGrpSpPr/>
          <p:nvPr/>
        </p:nvGrpSpPr>
        <p:grpSpPr>
          <a:xfrm rot="0">
            <a:off x="10568155" y="-97440"/>
            <a:ext cx="7719843" cy="8778660"/>
            <a:chOff x="0" y="0"/>
            <a:chExt cx="10293124" cy="11704880"/>
          </a:xfrm>
        </p:grpSpPr>
        <p:sp>
          <p:nvSpPr>
            <p:cNvPr name="Freeform 10" id="10"/>
            <p:cNvSpPr/>
            <p:nvPr/>
          </p:nvSpPr>
          <p:spPr>
            <a:xfrm flipH="false" flipV="false" rot="0">
              <a:off x="0" y="0"/>
              <a:ext cx="10293096" cy="11704828"/>
            </a:xfrm>
            <a:custGeom>
              <a:avLst/>
              <a:gdLst/>
              <a:ahLst/>
              <a:cxnLst/>
              <a:rect r="r" b="b" t="t" l="l"/>
              <a:pathLst>
                <a:path h="11704828" w="10293096">
                  <a:moveTo>
                    <a:pt x="10293096" y="11704828"/>
                  </a:moveTo>
                  <a:lnTo>
                    <a:pt x="10293096" y="0"/>
                  </a:lnTo>
                  <a:lnTo>
                    <a:pt x="0" y="11704828"/>
                  </a:lnTo>
                  <a:close/>
                </a:path>
              </a:pathLst>
            </a:custGeom>
            <a:solidFill>
              <a:srgbClr val="F2F2F2">
                <a:alpha val="16863"/>
              </a:srgbClr>
            </a:solidFill>
          </p:spPr>
        </p:sp>
      </p:grpSp>
      <p:grpSp>
        <p:nvGrpSpPr>
          <p:cNvPr name="Group 11" id="11"/>
          <p:cNvGrpSpPr/>
          <p:nvPr/>
        </p:nvGrpSpPr>
        <p:grpSpPr>
          <a:xfrm rot="0">
            <a:off x="4028140" y="2214044"/>
            <a:ext cx="10244138" cy="4195856"/>
            <a:chOff x="0" y="0"/>
            <a:chExt cx="13658850" cy="5594474"/>
          </a:xfrm>
        </p:grpSpPr>
        <p:sp>
          <p:nvSpPr>
            <p:cNvPr name="Freeform 12" id="12"/>
            <p:cNvSpPr/>
            <p:nvPr/>
          </p:nvSpPr>
          <p:spPr>
            <a:xfrm flipH="false" flipV="false" rot="0">
              <a:off x="0" y="0"/>
              <a:ext cx="13658850" cy="5594477"/>
            </a:xfrm>
            <a:custGeom>
              <a:avLst/>
              <a:gdLst/>
              <a:ahLst/>
              <a:cxnLst/>
              <a:rect r="r" b="b" t="t" l="l"/>
              <a:pathLst>
                <a:path h="5594477" w="13658850">
                  <a:moveTo>
                    <a:pt x="0" y="0"/>
                  </a:moveTo>
                  <a:lnTo>
                    <a:pt x="13658850" y="0"/>
                  </a:lnTo>
                  <a:lnTo>
                    <a:pt x="13658850" y="5594477"/>
                  </a:lnTo>
                  <a:lnTo>
                    <a:pt x="0" y="5594477"/>
                  </a:lnTo>
                  <a:close/>
                </a:path>
              </a:pathLst>
            </a:custGeom>
            <a:gradFill rotWithShape="true">
              <a:gsLst>
                <a:gs pos="2655">
                  <a:srgbClr val="FFFFFF">
                    <a:alpha val="100000"/>
                  </a:srgbClr>
                </a:gs>
                <a:gs pos="15000">
                  <a:srgbClr val="FFFFFF">
                    <a:alpha val="0"/>
                  </a:srgbClr>
                </a:gs>
                <a:gs pos="51000">
                  <a:srgbClr val="FFFFFF">
                    <a:alpha val="34000"/>
                  </a:srgbClr>
                </a:gs>
                <a:gs pos="94000">
                  <a:srgbClr val="FFFFFF">
                    <a:alpha val="34000"/>
                  </a:srgbClr>
                </a:gs>
                <a:gs pos="100000">
                  <a:srgbClr val="FFFFFF">
                    <a:alpha val="0"/>
                  </a:srgbClr>
                </a:gs>
              </a:gsLst>
              <a:lin ang="0"/>
            </a:gradFill>
          </p:spPr>
        </p:sp>
        <p:sp>
          <p:nvSpPr>
            <p:cNvPr name="TextBox 13" id="13"/>
            <p:cNvSpPr txBox="true"/>
            <p:nvPr/>
          </p:nvSpPr>
          <p:spPr>
            <a:xfrm>
              <a:off x="0" y="-200025"/>
              <a:ext cx="13658850" cy="5794499"/>
            </a:xfrm>
            <a:prstGeom prst="rect">
              <a:avLst/>
            </a:prstGeom>
          </p:spPr>
          <p:txBody>
            <a:bodyPr anchor="ctr" rtlCol="false" tIns="50800" lIns="50800" bIns="50800" rIns="50800"/>
            <a:lstStyle/>
            <a:p>
              <a:pPr algn="ctr">
                <a:lnSpc>
                  <a:spcPts val="6480"/>
                </a:lnSpc>
              </a:pPr>
              <a:r>
                <a:rPr lang="en-US" sz="3600" spc="33">
                  <a:solidFill>
                    <a:srgbClr val="000000"/>
                  </a:solidFill>
                  <a:latin typeface="TT Rounds Condensed Italics"/>
                </a:rPr>
                <a:t>Submitted in the partial fulfillment for the award of the degree of</a:t>
              </a:r>
            </a:p>
            <a:p>
              <a:pPr algn="ctr">
                <a:lnSpc>
                  <a:spcPts val="6480"/>
                </a:lnSpc>
              </a:pPr>
              <a:r>
                <a:rPr lang="en-US" sz="3600" spc="33">
                  <a:solidFill>
                    <a:srgbClr val="000000"/>
                  </a:solidFill>
                  <a:latin typeface="TT Rounds Condensed Bold"/>
                </a:rPr>
                <a:t>BACHELOR OF ENGINEERING </a:t>
              </a:r>
            </a:p>
            <a:p>
              <a:pPr algn="ctr">
                <a:lnSpc>
                  <a:spcPts val="6480"/>
                </a:lnSpc>
              </a:pPr>
              <a:r>
                <a:rPr lang="en-US" sz="3600" spc="33">
                  <a:solidFill>
                    <a:srgbClr val="000000"/>
                  </a:solidFill>
                  <a:latin typeface="TT Rounds Condensed Italics"/>
                </a:rPr>
                <a:t> IN</a:t>
              </a:r>
            </a:p>
            <a:p>
              <a:pPr algn="ctr">
                <a:lnSpc>
                  <a:spcPts val="6480"/>
                </a:lnSpc>
              </a:pPr>
              <a:r>
                <a:rPr lang="en-US" sz="3600" spc="33">
                  <a:solidFill>
                    <a:srgbClr val="000000"/>
                  </a:solidFill>
                  <a:latin typeface="TT Rounds Condensed Bold"/>
                </a:rPr>
                <a:t>AI &amp; ML</a:t>
              </a:r>
            </a:p>
          </p:txBody>
        </p:sp>
      </p:grpSp>
      <p:grpSp>
        <p:nvGrpSpPr>
          <p:cNvPr name="Group 14" id="14"/>
          <p:cNvGrpSpPr/>
          <p:nvPr/>
        </p:nvGrpSpPr>
        <p:grpSpPr>
          <a:xfrm rot="-10800000">
            <a:off x="14744696" y="8000998"/>
            <a:ext cx="3549935" cy="2400302"/>
            <a:chOff x="0" y="0"/>
            <a:chExt cx="4733246" cy="3200402"/>
          </a:xfrm>
        </p:grpSpPr>
        <p:sp>
          <p:nvSpPr>
            <p:cNvPr name="Freeform 15" id="15"/>
            <p:cNvSpPr/>
            <p:nvPr/>
          </p:nvSpPr>
          <p:spPr>
            <a:xfrm flipH="false" flipV="false" rot="0">
              <a:off x="0" y="0"/>
              <a:ext cx="4733290" cy="3200400"/>
            </a:xfrm>
            <a:custGeom>
              <a:avLst/>
              <a:gdLst/>
              <a:ahLst/>
              <a:cxnLst/>
              <a:rect r="r" b="b" t="t" l="l"/>
              <a:pathLst>
                <a:path h="3200400" w="4733290">
                  <a:moveTo>
                    <a:pt x="0" y="0"/>
                  </a:moveTo>
                  <a:lnTo>
                    <a:pt x="0" y="3200400"/>
                  </a:lnTo>
                  <a:lnTo>
                    <a:pt x="4733290" y="0"/>
                  </a:lnTo>
                  <a:close/>
                </a:path>
              </a:pathLst>
            </a:custGeom>
            <a:solidFill>
              <a:srgbClr val="C00000"/>
            </a:solidFill>
          </p:spPr>
        </p:sp>
      </p:grpSp>
      <p:sp>
        <p:nvSpPr>
          <p:cNvPr name="TextBox 16" id="16"/>
          <p:cNvSpPr txBox="true"/>
          <p:nvPr/>
        </p:nvSpPr>
        <p:spPr>
          <a:xfrm rot="0">
            <a:off x="10413478" y="9056010"/>
            <a:ext cx="7210032" cy="897107"/>
          </a:xfrm>
          <a:prstGeom prst="rect">
            <a:avLst/>
          </a:prstGeom>
        </p:spPr>
        <p:txBody>
          <a:bodyPr anchor="t" rtlCol="false" tIns="0" lIns="0" bIns="0" rIns="0">
            <a:spAutoFit/>
          </a:bodyPr>
          <a:lstStyle/>
          <a:p>
            <a:pPr algn="l">
              <a:lnSpc>
                <a:spcPts val="3600"/>
              </a:lnSpc>
            </a:pPr>
            <a:r>
              <a:rPr lang="en-US" sz="3000">
                <a:solidFill>
                  <a:srgbClr val="595959"/>
                </a:solidFill>
                <a:latin typeface="Arimo Bold"/>
              </a:rPr>
              <a:t>DISCOVER . </a:t>
            </a:r>
            <a:r>
              <a:rPr lang="en-US" sz="3000">
                <a:solidFill>
                  <a:srgbClr val="C00000"/>
                </a:solidFill>
                <a:latin typeface="Arimo Bold"/>
              </a:rPr>
              <a:t>LEARN</a:t>
            </a:r>
            <a:r>
              <a:rPr lang="en-US" sz="3000">
                <a:solidFill>
                  <a:srgbClr val="595959"/>
                </a:solidFill>
                <a:latin typeface="Arimo Bold"/>
              </a:rPr>
              <a:t> . EMPOWER</a:t>
            </a:r>
          </a:p>
          <a:p>
            <a:pPr algn="l">
              <a:lnSpc>
                <a:spcPts val="3600"/>
              </a:lnSpc>
            </a:pPr>
          </a:p>
        </p:txBody>
      </p:sp>
      <p:grpSp>
        <p:nvGrpSpPr>
          <p:cNvPr name="Group 17" id="17"/>
          <p:cNvGrpSpPr/>
          <p:nvPr/>
        </p:nvGrpSpPr>
        <p:grpSpPr>
          <a:xfrm rot="0">
            <a:off x="10328670" y="9065469"/>
            <a:ext cx="68578" cy="555930"/>
            <a:chOff x="0" y="0"/>
            <a:chExt cx="91438" cy="741240"/>
          </a:xfrm>
        </p:grpSpPr>
        <p:sp>
          <p:nvSpPr>
            <p:cNvPr name="Freeform 18" id="18"/>
            <p:cNvSpPr/>
            <p:nvPr/>
          </p:nvSpPr>
          <p:spPr>
            <a:xfrm flipH="false" flipV="false" rot="0">
              <a:off x="0" y="0"/>
              <a:ext cx="91440" cy="741299"/>
            </a:xfrm>
            <a:custGeom>
              <a:avLst/>
              <a:gdLst/>
              <a:ahLst/>
              <a:cxnLst/>
              <a:rect r="r" b="b" t="t" l="l"/>
              <a:pathLst>
                <a:path h="741299" w="91440">
                  <a:moveTo>
                    <a:pt x="0" y="0"/>
                  </a:moveTo>
                  <a:lnTo>
                    <a:pt x="91440" y="0"/>
                  </a:lnTo>
                  <a:lnTo>
                    <a:pt x="91440" y="741299"/>
                  </a:lnTo>
                  <a:lnTo>
                    <a:pt x="0" y="741299"/>
                  </a:lnTo>
                  <a:close/>
                </a:path>
              </a:pathLst>
            </a:custGeom>
            <a:solidFill>
              <a:srgbClr val="C00000"/>
            </a:solidFill>
          </p:spPr>
        </p:sp>
      </p:grpSp>
      <p:sp>
        <p:nvSpPr>
          <p:cNvPr name="TextBox 19" id="19"/>
          <p:cNvSpPr txBox="true"/>
          <p:nvPr/>
        </p:nvSpPr>
        <p:spPr>
          <a:xfrm rot="0">
            <a:off x="756458" y="9038379"/>
            <a:ext cx="8641034" cy="583465"/>
          </a:xfrm>
          <a:prstGeom prst="rect">
            <a:avLst/>
          </a:prstGeom>
        </p:spPr>
        <p:txBody>
          <a:bodyPr anchor="t" rtlCol="false" tIns="0" lIns="0" bIns="0" rIns="0">
            <a:spAutoFit/>
          </a:bodyPr>
          <a:lstStyle/>
          <a:p>
            <a:pPr algn="ctr">
              <a:lnSpc>
                <a:spcPts val="3888"/>
              </a:lnSpc>
            </a:pPr>
            <a:r>
              <a:rPr lang="en-US" sz="3600">
                <a:solidFill>
                  <a:srgbClr val="FF0000"/>
                </a:solidFill>
                <a:latin typeface="Times New Roman Bold"/>
              </a:rPr>
              <a:t>Department of AIT-CSE</a:t>
            </a:r>
          </a:p>
        </p:txBody>
      </p:sp>
      <p:sp>
        <p:nvSpPr>
          <p:cNvPr name="TextBox 20" id="20"/>
          <p:cNvSpPr txBox="true"/>
          <p:nvPr/>
        </p:nvSpPr>
        <p:spPr>
          <a:xfrm rot="0">
            <a:off x="3928904" y="710322"/>
            <a:ext cx="10430193" cy="819150"/>
          </a:xfrm>
          <a:prstGeom prst="rect">
            <a:avLst/>
          </a:prstGeom>
        </p:spPr>
        <p:txBody>
          <a:bodyPr anchor="t" rtlCol="false" tIns="0" lIns="0" bIns="0" rIns="0">
            <a:spAutoFit/>
          </a:bodyPr>
          <a:lstStyle/>
          <a:p>
            <a:pPr algn="ctr">
              <a:lnSpc>
                <a:spcPts val="6480"/>
              </a:lnSpc>
            </a:pPr>
            <a:r>
              <a:rPr lang="en-US" sz="5400" spc="10">
                <a:solidFill>
                  <a:srgbClr val="000000"/>
                </a:solidFill>
                <a:latin typeface="Archivo Black Bold"/>
              </a:rPr>
              <a:t>ProphetIQ - A Saas Website</a:t>
            </a:r>
          </a:p>
        </p:txBody>
      </p:sp>
      <p:sp>
        <p:nvSpPr>
          <p:cNvPr name="TextBox 21" id="21"/>
          <p:cNvSpPr txBox="true"/>
          <p:nvPr/>
        </p:nvSpPr>
        <p:spPr>
          <a:xfrm rot="0">
            <a:off x="13007340" y="9580245"/>
            <a:ext cx="3931920" cy="456248"/>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1</a:t>
            </a:r>
          </a:p>
        </p:txBody>
      </p:sp>
      <p:sp>
        <p:nvSpPr>
          <p:cNvPr name="TextBox 22" id="22"/>
          <p:cNvSpPr txBox="true"/>
          <p:nvPr/>
        </p:nvSpPr>
        <p:spPr>
          <a:xfrm rot="0">
            <a:off x="2875740" y="7106361"/>
            <a:ext cx="4621897" cy="979914"/>
          </a:xfrm>
          <a:prstGeom prst="rect">
            <a:avLst/>
          </a:prstGeom>
        </p:spPr>
        <p:txBody>
          <a:bodyPr anchor="t" rtlCol="false" tIns="0" lIns="0" bIns="0" rIns="0">
            <a:spAutoFit/>
          </a:bodyPr>
          <a:lstStyle/>
          <a:p>
            <a:pPr algn="l">
              <a:lnSpc>
                <a:spcPts val="3600"/>
              </a:lnSpc>
            </a:pPr>
            <a:r>
              <a:rPr lang="en-US" sz="3000" spc="28">
                <a:solidFill>
                  <a:srgbClr val="000000"/>
                </a:solidFill>
                <a:latin typeface="TT Rounds Condensed Bold"/>
              </a:rPr>
              <a:t>Submitted by: </a:t>
            </a:r>
          </a:p>
          <a:p>
            <a:pPr algn="l">
              <a:lnSpc>
                <a:spcPts val="3600"/>
              </a:lnSpc>
            </a:pPr>
            <a:r>
              <a:rPr lang="en-US" sz="3000" spc="28">
                <a:solidFill>
                  <a:srgbClr val="000000"/>
                </a:solidFill>
                <a:latin typeface="TT Rounds Condensed"/>
              </a:rPr>
              <a:t>Team details in the next slide</a:t>
            </a:r>
          </a:p>
        </p:txBody>
      </p:sp>
      <p:sp>
        <p:nvSpPr>
          <p:cNvPr name="TextBox 23" id="23"/>
          <p:cNvSpPr txBox="true"/>
          <p:nvPr/>
        </p:nvSpPr>
        <p:spPr>
          <a:xfrm rot="0">
            <a:off x="11613315" y="7124677"/>
            <a:ext cx="4274109" cy="1381125"/>
          </a:xfrm>
          <a:prstGeom prst="rect">
            <a:avLst/>
          </a:prstGeom>
        </p:spPr>
        <p:txBody>
          <a:bodyPr anchor="t" rtlCol="false" tIns="0" lIns="0" bIns="0" rIns="0">
            <a:spAutoFit/>
          </a:bodyPr>
          <a:lstStyle/>
          <a:p>
            <a:pPr algn="l">
              <a:lnSpc>
                <a:spcPts val="3600"/>
              </a:lnSpc>
            </a:pPr>
            <a:r>
              <a:rPr lang="en-US" sz="3000" spc="28">
                <a:solidFill>
                  <a:srgbClr val="000000"/>
                </a:solidFill>
                <a:latin typeface="TT Rounds Condensed Bold"/>
              </a:rPr>
              <a:t>Under the Supervision of: </a:t>
            </a:r>
          </a:p>
          <a:p>
            <a:pPr algn="l">
              <a:lnSpc>
                <a:spcPts val="3600"/>
              </a:lnSpc>
            </a:pPr>
            <a:r>
              <a:rPr lang="en-US" sz="3000" spc="28">
                <a:solidFill>
                  <a:srgbClr val="000000"/>
                </a:solidFill>
                <a:latin typeface="TT Rounds Condensed"/>
              </a:rPr>
              <a:t>Ms. Shubhangi Mishra</a:t>
            </a:r>
          </a:p>
          <a:p>
            <a:pPr algn="l">
              <a:lnSpc>
                <a:spcPts val="360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Freeform 3" id="3"/>
          <p:cNvSpPr/>
          <p:nvPr/>
        </p:nvSpPr>
        <p:spPr>
          <a:xfrm flipH="false" flipV="false" rot="0">
            <a:off x="2502495" y="239316"/>
            <a:ext cx="12664981" cy="9808369"/>
          </a:xfrm>
          <a:custGeom>
            <a:avLst/>
            <a:gdLst/>
            <a:ahLst/>
            <a:cxnLst/>
            <a:rect r="r" b="b" t="t" l="l"/>
            <a:pathLst>
              <a:path h="9808369" w="12664981">
                <a:moveTo>
                  <a:pt x="0" y="0"/>
                </a:moveTo>
                <a:lnTo>
                  <a:pt x="12664981" y="0"/>
                </a:lnTo>
                <a:lnTo>
                  <a:pt x="12664981" y="9808368"/>
                </a:lnTo>
                <a:lnTo>
                  <a:pt x="0" y="9808368"/>
                </a:lnTo>
                <a:lnTo>
                  <a:pt x="0" y="0"/>
                </a:lnTo>
                <a:close/>
              </a:path>
            </a:pathLst>
          </a:custGeom>
          <a:blipFill>
            <a:blip r:embed="rId3"/>
            <a:stretch>
              <a:fillRect l="0" t="0" r="0" b="0"/>
            </a:stretch>
          </a:blipFill>
        </p:spPr>
      </p:sp>
      <p:sp>
        <p:nvSpPr>
          <p:cNvPr name="TextBox 4" id="4"/>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Freeform 3" id="3"/>
          <p:cNvSpPr/>
          <p:nvPr/>
        </p:nvSpPr>
        <p:spPr>
          <a:xfrm flipH="false" flipV="false" rot="0">
            <a:off x="3345089" y="185763"/>
            <a:ext cx="11087144" cy="9915475"/>
          </a:xfrm>
          <a:custGeom>
            <a:avLst/>
            <a:gdLst/>
            <a:ahLst/>
            <a:cxnLst/>
            <a:rect r="r" b="b" t="t" l="l"/>
            <a:pathLst>
              <a:path h="9915475" w="11087144">
                <a:moveTo>
                  <a:pt x="0" y="0"/>
                </a:moveTo>
                <a:lnTo>
                  <a:pt x="11087145" y="0"/>
                </a:lnTo>
                <a:lnTo>
                  <a:pt x="11087145" y="9915474"/>
                </a:lnTo>
                <a:lnTo>
                  <a:pt x="0" y="9915474"/>
                </a:lnTo>
                <a:lnTo>
                  <a:pt x="0" y="0"/>
                </a:lnTo>
                <a:close/>
              </a:path>
            </a:pathLst>
          </a:custGeom>
          <a:blipFill>
            <a:blip r:embed="rId3"/>
            <a:stretch>
              <a:fillRect l="0" t="0" r="0" b="0"/>
            </a:stretch>
          </a:blipFill>
        </p:spPr>
      </p:sp>
      <p:sp>
        <p:nvSpPr>
          <p:cNvPr name="TextBox 4" id="4"/>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11</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Freeform 3" id="3"/>
          <p:cNvSpPr/>
          <p:nvPr/>
        </p:nvSpPr>
        <p:spPr>
          <a:xfrm flipH="false" flipV="false" rot="0">
            <a:off x="1874163" y="270186"/>
            <a:ext cx="14228724" cy="9538183"/>
          </a:xfrm>
          <a:custGeom>
            <a:avLst/>
            <a:gdLst/>
            <a:ahLst/>
            <a:cxnLst/>
            <a:rect r="r" b="b" t="t" l="l"/>
            <a:pathLst>
              <a:path h="9538183" w="14228724">
                <a:moveTo>
                  <a:pt x="0" y="0"/>
                </a:moveTo>
                <a:lnTo>
                  <a:pt x="14228724" y="0"/>
                </a:lnTo>
                <a:lnTo>
                  <a:pt x="14228724" y="9538183"/>
                </a:lnTo>
                <a:lnTo>
                  <a:pt x="0" y="9538183"/>
                </a:lnTo>
                <a:lnTo>
                  <a:pt x="0" y="0"/>
                </a:lnTo>
                <a:close/>
              </a:path>
            </a:pathLst>
          </a:custGeom>
          <a:blipFill>
            <a:blip r:embed="rId3"/>
            <a:stretch>
              <a:fillRect l="0" t="0" r="0" b="0"/>
            </a:stretch>
          </a:blipFill>
        </p:spPr>
      </p:sp>
      <p:sp>
        <p:nvSpPr>
          <p:cNvPr name="TextBox 4" id="4"/>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12</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Freeform 3" id="3"/>
          <p:cNvSpPr/>
          <p:nvPr/>
        </p:nvSpPr>
        <p:spPr>
          <a:xfrm flipH="false" flipV="false" rot="0">
            <a:off x="2667903" y="128100"/>
            <a:ext cx="12205010" cy="9452145"/>
          </a:xfrm>
          <a:custGeom>
            <a:avLst/>
            <a:gdLst/>
            <a:ahLst/>
            <a:cxnLst/>
            <a:rect r="r" b="b" t="t" l="l"/>
            <a:pathLst>
              <a:path h="9452145" w="12205010">
                <a:moveTo>
                  <a:pt x="0" y="0"/>
                </a:moveTo>
                <a:lnTo>
                  <a:pt x="12205010" y="0"/>
                </a:lnTo>
                <a:lnTo>
                  <a:pt x="12205010" y="9452145"/>
                </a:lnTo>
                <a:lnTo>
                  <a:pt x="0" y="9452145"/>
                </a:lnTo>
                <a:lnTo>
                  <a:pt x="0" y="0"/>
                </a:lnTo>
                <a:close/>
              </a:path>
            </a:pathLst>
          </a:custGeom>
          <a:blipFill>
            <a:blip r:embed="rId3"/>
            <a:stretch>
              <a:fillRect l="0" t="0" r="0" b="0"/>
            </a:stretch>
          </a:blipFill>
        </p:spPr>
      </p:sp>
      <p:sp>
        <p:nvSpPr>
          <p:cNvPr name="TextBox 4" id="4"/>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13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Freeform 3" id="3"/>
          <p:cNvSpPr/>
          <p:nvPr/>
        </p:nvSpPr>
        <p:spPr>
          <a:xfrm flipH="false" flipV="false" rot="0">
            <a:off x="1227285" y="1417818"/>
            <a:ext cx="15500055" cy="7451364"/>
          </a:xfrm>
          <a:custGeom>
            <a:avLst/>
            <a:gdLst/>
            <a:ahLst/>
            <a:cxnLst/>
            <a:rect r="r" b="b" t="t" l="l"/>
            <a:pathLst>
              <a:path h="7451364" w="15500055">
                <a:moveTo>
                  <a:pt x="0" y="0"/>
                </a:moveTo>
                <a:lnTo>
                  <a:pt x="15500055" y="0"/>
                </a:lnTo>
                <a:lnTo>
                  <a:pt x="15500055" y="7451364"/>
                </a:lnTo>
                <a:lnTo>
                  <a:pt x="0" y="7451364"/>
                </a:lnTo>
                <a:lnTo>
                  <a:pt x="0" y="0"/>
                </a:lnTo>
                <a:close/>
              </a:path>
            </a:pathLst>
          </a:custGeom>
          <a:blipFill>
            <a:blip r:embed="rId3"/>
            <a:stretch>
              <a:fillRect l="-921" t="0" r="0" b="0"/>
            </a:stretch>
          </a:blipFill>
        </p:spPr>
      </p:sp>
      <p:sp>
        <p:nvSpPr>
          <p:cNvPr name="TextBox 4" id="4"/>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14</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348735" y="1401865"/>
            <a:ext cx="15590520" cy="1830229"/>
          </a:xfrm>
          <a:prstGeom prst="rect">
            <a:avLst/>
          </a:prstGeom>
        </p:spPr>
        <p:txBody>
          <a:bodyPr anchor="t" rtlCol="false" tIns="0" lIns="0" bIns="0" rIns="0">
            <a:spAutoFit/>
          </a:bodyPr>
          <a:lstStyle/>
          <a:p>
            <a:pPr algn="ctr">
              <a:lnSpc>
                <a:spcPts val="7128"/>
              </a:lnSpc>
            </a:pPr>
            <a:r>
              <a:rPr lang="en-US" sz="6600" spc="-40">
                <a:solidFill>
                  <a:srgbClr val="000000"/>
                </a:solidFill>
                <a:latin typeface="TT Rounds Condensed Light"/>
              </a:rPr>
              <a:t>Highlights</a:t>
            </a:r>
          </a:p>
        </p:txBody>
      </p:sp>
      <p:graphicFrame>
        <p:nvGraphicFramePr>
          <p:cNvPr name="Table 4" id="4"/>
          <p:cNvGraphicFramePr>
            <a:graphicFrameLocks noGrp="true"/>
          </p:cNvGraphicFramePr>
          <p:nvPr/>
        </p:nvGraphicFramePr>
        <p:xfrm>
          <a:off x="1164439" y="3389096"/>
          <a:ext cx="14164728" cy="3524439"/>
        </p:xfrm>
        <a:graphic>
          <a:graphicData uri="http://schemas.openxmlformats.org/drawingml/2006/table">
            <a:tbl>
              <a:tblPr/>
              <a:tblGrid>
                <a:gridCol w="4680843"/>
                <a:gridCol w="4680849"/>
                <a:gridCol w="4803036"/>
              </a:tblGrid>
              <a:tr h="1132856">
                <a:tc>
                  <a:txBody>
                    <a:bodyPr anchor="t" rtlCol="false"/>
                    <a:lstStyle/>
                    <a:p>
                      <a:pPr algn="ctr">
                        <a:lnSpc>
                          <a:spcPts val="3801"/>
                        </a:lnSpc>
                        <a:defRPr/>
                      </a:pPr>
                      <a:r>
                        <a:rPr lang="en-US" sz="3168" spc="29">
                          <a:solidFill>
                            <a:srgbClr val="FFFFFF"/>
                          </a:solidFill>
                          <a:latin typeface="TT Rounds Condensed Bold"/>
                        </a:rPr>
                        <a:t>Innovative AI-powered predictions</a:t>
                      </a:r>
                      <a:endParaRPr lang="en-US" sz="1100"/>
                    </a:p>
                  </a:txBody>
                  <a:tcPr marL="80474" marR="80474" marT="80474" marB="80474" anchor="ctr">
                    <a:lnL cmpd="sng" algn="ctr" cap="flat" w="3689">
                      <a:solidFill>
                        <a:srgbClr val="000000"/>
                      </a:solidFill>
                      <a:prstDash val="solid"/>
                      <a:round/>
                      <a:headEnd type="none" w="med" len="med"/>
                      <a:tailEnd type="none" w="med" len="med"/>
                    </a:lnL>
                    <a:lnR cmpd="sng" algn="ctr" cap="flat" w="3689">
                      <a:solidFill>
                        <a:srgbClr val="000000"/>
                      </a:solidFill>
                      <a:prstDash val="solid"/>
                      <a:round/>
                      <a:headEnd type="none" w="med" len="med"/>
                      <a:tailEnd type="none" w="med" len="med"/>
                    </a:lnR>
                    <a:lnT cmpd="sng" algn="ctr" cap="flat" w="3689">
                      <a:solidFill>
                        <a:srgbClr val="000000"/>
                      </a:solidFill>
                      <a:prstDash val="solid"/>
                      <a:round/>
                      <a:headEnd type="none" w="med" len="med"/>
                      <a:tailEnd type="none" w="med" len="med"/>
                    </a:lnT>
                    <a:lnB cmpd="sng" algn="ctr" cap="flat" w="3689">
                      <a:solidFill>
                        <a:srgbClr val="000000"/>
                      </a:solidFill>
                      <a:prstDash val="solid"/>
                      <a:round/>
                      <a:headEnd type="none" w="med" len="med"/>
                      <a:tailEnd type="none" w="med" len="med"/>
                    </a:lnB>
                    <a:solidFill>
                      <a:srgbClr val="5B9BD5"/>
                    </a:solidFill>
                  </a:tcPr>
                </a:tc>
                <a:tc>
                  <a:txBody>
                    <a:bodyPr anchor="t" rtlCol="false"/>
                    <a:lstStyle/>
                    <a:p>
                      <a:pPr algn="ctr">
                        <a:lnSpc>
                          <a:spcPts val="3801"/>
                        </a:lnSpc>
                        <a:defRPr/>
                      </a:pPr>
                      <a:r>
                        <a:rPr lang="en-US" sz="3168" spc="29">
                          <a:solidFill>
                            <a:srgbClr val="FFFFFF"/>
                          </a:solidFill>
                          <a:latin typeface="TT Rounds Condensed Bold"/>
                        </a:rPr>
                        <a:t>User-centric design</a:t>
                      </a:r>
                      <a:endParaRPr lang="en-US" sz="1100"/>
                    </a:p>
                  </a:txBody>
                  <a:tcPr marL="80474" marR="80474" marT="80474" marB="80474" anchor="ctr">
                    <a:lnL cmpd="sng" algn="ctr" cap="flat" w="3689">
                      <a:solidFill>
                        <a:srgbClr val="000000"/>
                      </a:solidFill>
                      <a:prstDash val="solid"/>
                      <a:round/>
                      <a:headEnd type="none" w="med" len="med"/>
                      <a:tailEnd type="none" w="med" len="med"/>
                    </a:lnL>
                    <a:lnR cmpd="sng" algn="ctr" cap="flat" w="3689">
                      <a:solidFill>
                        <a:srgbClr val="000000"/>
                      </a:solidFill>
                      <a:prstDash val="solid"/>
                      <a:round/>
                      <a:headEnd type="none" w="med" len="med"/>
                      <a:tailEnd type="none" w="med" len="med"/>
                    </a:lnR>
                    <a:lnT cmpd="sng" algn="ctr" cap="flat" w="3689">
                      <a:solidFill>
                        <a:srgbClr val="000000"/>
                      </a:solidFill>
                      <a:prstDash val="solid"/>
                      <a:round/>
                      <a:headEnd type="none" w="med" len="med"/>
                      <a:tailEnd type="none" w="med" len="med"/>
                    </a:lnT>
                    <a:lnB cmpd="sng" algn="ctr" cap="flat" w="3689">
                      <a:solidFill>
                        <a:srgbClr val="000000"/>
                      </a:solidFill>
                      <a:prstDash val="solid"/>
                      <a:round/>
                      <a:headEnd type="none" w="med" len="med"/>
                      <a:tailEnd type="none" w="med" len="med"/>
                    </a:lnB>
                    <a:solidFill>
                      <a:srgbClr val="5B9BD5"/>
                    </a:solidFill>
                  </a:tcPr>
                </a:tc>
                <a:tc>
                  <a:txBody>
                    <a:bodyPr anchor="t" rtlCol="false"/>
                    <a:lstStyle/>
                    <a:p>
                      <a:pPr algn="ctr">
                        <a:lnSpc>
                          <a:spcPts val="3801"/>
                        </a:lnSpc>
                        <a:defRPr/>
                      </a:pPr>
                      <a:r>
                        <a:rPr lang="en-US" sz="3168" spc="29">
                          <a:solidFill>
                            <a:srgbClr val="FFFFFF"/>
                          </a:solidFill>
                          <a:latin typeface="TT Rounds Condensed Bold"/>
                        </a:rPr>
                        <a:t>Robust security and support</a:t>
                      </a:r>
                      <a:endParaRPr lang="en-US" sz="1100"/>
                    </a:p>
                  </a:txBody>
                  <a:tcPr marL="80474" marR="80474" marT="80474" marB="80474" anchor="ctr">
                    <a:lnL cmpd="sng" algn="ctr" cap="flat" w="3689">
                      <a:solidFill>
                        <a:srgbClr val="000000"/>
                      </a:solidFill>
                      <a:prstDash val="solid"/>
                      <a:round/>
                      <a:headEnd type="none" w="med" len="med"/>
                      <a:tailEnd type="none" w="med" len="med"/>
                    </a:lnL>
                    <a:lnR cmpd="sng" algn="ctr" cap="flat" w="3689">
                      <a:solidFill>
                        <a:srgbClr val="000000"/>
                      </a:solidFill>
                      <a:prstDash val="solid"/>
                      <a:round/>
                      <a:headEnd type="none" w="med" len="med"/>
                      <a:tailEnd type="none" w="med" len="med"/>
                    </a:lnR>
                    <a:lnT cmpd="sng" algn="ctr" cap="flat" w="3689">
                      <a:solidFill>
                        <a:srgbClr val="000000"/>
                      </a:solidFill>
                      <a:prstDash val="solid"/>
                      <a:round/>
                      <a:headEnd type="none" w="med" len="med"/>
                      <a:tailEnd type="none" w="med" len="med"/>
                    </a:lnT>
                    <a:lnB cmpd="sng" algn="ctr" cap="flat" w="3689">
                      <a:solidFill>
                        <a:srgbClr val="000000"/>
                      </a:solidFill>
                      <a:prstDash val="solid"/>
                      <a:round/>
                      <a:headEnd type="none" w="med" len="med"/>
                      <a:tailEnd type="none" w="med" len="med"/>
                    </a:lnB>
                    <a:solidFill>
                      <a:srgbClr val="5B9BD5"/>
                    </a:solidFill>
                  </a:tcPr>
                </a:tc>
              </a:tr>
              <a:tr h="2391584">
                <a:tc>
                  <a:txBody>
                    <a:bodyPr anchor="t" rtlCol="false"/>
                    <a:lstStyle/>
                    <a:p>
                      <a:pPr algn="ctr">
                        <a:lnSpc>
                          <a:spcPts val="3801"/>
                        </a:lnSpc>
                        <a:defRPr/>
                      </a:pPr>
                      <a:r>
                        <a:rPr lang="en-US" sz="3168" spc="29">
                          <a:solidFill>
                            <a:srgbClr val="000000"/>
                          </a:solidFill>
                          <a:latin typeface="TT Rounds Condensed"/>
                        </a:rPr>
                        <a:t>Utilize cutting-edge machine learning algorithms to provide investors with accurate and actionable stock market predictions.</a:t>
                      </a:r>
                      <a:endParaRPr lang="en-US" sz="1100"/>
                    </a:p>
                  </a:txBody>
                  <a:tcPr marL="80474" marR="80474" marT="80474" marB="80474" anchor="ctr">
                    <a:lnL cmpd="sng" algn="ctr" cap="flat" w="3689">
                      <a:solidFill>
                        <a:srgbClr val="000000"/>
                      </a:solidFill>
                      <a:prstDash val="solid"/>
                      <a:round/>
                      <a:headEnd type="none" w="med" len="med"/>
                      <a:tailEnd type="none" w="med" len="med"/>
                    </a:lnL>
                    <a:lnR cmpd="sng" algn="ctr" cap="flat" w="3689">
                      <a:solidFill>
                        <a:srgbClr val="000000"/>
                      </a:solidFill>
                      <a:prstDash val="solid"/>
                      <a:round/>
                      <a:headEnd type="none" w="med" len="med"/>
                      <a:tailEnd type="none" w="med" len="med"/>
                    </a:lnR>
                    <a:lnT cmpd="sng" algn="ctr" cap="flat" w="3689">
                      <a:solidFill>
                        <a:srgbClr val="000000"/>
                      </a:solidFill>
                      <a:prstDash val="solid"/>
                      <a:round/>
                      <a:headEnd type="none" w="med" len="med"/>
                      <a:tailEnd type="none" w="med" len="med"/>
                    </a:lnT>
                    <a:lnB cmpd="sng" algn="ctr" cap="flat" w="3689">
                      <a:solidFill>
                        <a:srgbClr val="000000"/>
                      </a:solidFill>
                      <a:prstDash val="solid"/>
                      <a:round/>
                      <a:headEnd type="none" w="med" len="med"/>
                      <a:tailEnd type="none" w="med" len="med"/>
                    </a:lnB>
                    <a:solidFill>
                      <a:srgbClr val="D2DEEF"/>
                    </a:solidFill>
                  </a:tcPr>
                </a:tc>
                <a:tc>
                  <a:txBody>
                    <a:bodyPr anchor="t" rtlCol="false"/>
                    <a:lstStyle/>
                    <a:p>
                      <a:pPr algn="ctr">
                        <a:lnSpc>
                          <a:spcPts val="3801"/>
                        </a:lnSpc>
                        <a:defRPr/>
                      </a:pPr>
                      <a:r>
                        <a:rPr lang="en-US" sz="3168" spc="29">
                          <a:solidFill>
                            <a:srgbClr val="000000"/>
                          </a:solidFill>
                          <a:latin typeface="TT Rounds Condensed"/>
                        </a:rPr>
                        <a:t>Craft an intuitive and responsive user interface for seamless navigation and enhanced user experience.</a:t>
                      </a:r>
                      <a:endParaRPr lang="en-US" sz="1100"/>
                    </a:p>
                  </a:txBody>
                  <a:tcPr marL="80474" marR="80474" marT="80474" marB="80474" anchor="ctr">
                    <a:lnL cmpd="sng" algn="ctr" cap="flat" w="3689">
                      <a:solidFill>
                        <a:srgbClr val="000000"/>
                      </a:solidFill>
                      <a:prstDash val="solid"/>
                      <a:round/>
                      <a:headEnd type="none" w="med" len="med"/>
                      <a:tailEnd type="none" w="med" len="med"/>
                    </a:lnL>
                    <a:lnR cmpd="sng" algn="ctr" cap="flat" w="3689">
                      <a:solidFill>
                        <a:srgbClr val="000000"/>
                      </a:solidFill>
                      <a:prstDash val="solid"/>
                      <a:round/>
                      <a:headEnd type="none" w="med" len="med"/>
                      <a:tailEnd type="none" w="med" len="med"/>
                    </a:lnR>
                    <a:lnT cmpd="sng" algn="ctr" cap="flat" w="3689">
                      <a:solidFill>
                        <a:srgbClr val="000000"/>
                      </a:solidFill>
                      <a:prstDash val="solid"/>
                      <a:round/>
                      <a:headEnd type="none" w="med" len="med"/>
                      <a:tailEnd type="none" w="med" len="med"/>
                    </a:lnT>
                    <a:lnB cmpd="sng" algn="ctr" cap="flat" w="3689">
                      <a:solidFill>
                        <a:srgbClr val="000000"/>
                      </a:solidFill>
                      <a:prstDash val="solid"/>
                      <a:round/>
                      <a:headEnd type="none" w="med" len="med"/>
                      <a:tailEnd type="none" w="med" len="med"/>
                    </a:lnB>
                    <a:solidFill>
                      <a:srgbClr val="D2DEEF"/>
                    </a:solidFill>
                  </a:tcPr>
                </a:tc>
                <a:tc>
                  <a:txBody>
                    <a:bodyPr anchor="t" rtlCol="false"/>
                    <a:lstStyle/>
                    <a:p>
                      <a:pPr algn="ctr">
                        <a:lnSpc>
                          <a:spcPts val="3801"/>
                        </a:lnSpc>
                        <a:defRPr/>
                      </a:pPr>
                      <a:r>
                        <a:rPr lang="en-US" sz="3168" spc="29">
                          <a:solidFill>
                            <a:srgbClr val="000000"/>
                          </a:solidFill>
                          <a:latin typeface="TT Rounds Condensed"/>
                        </a:rPr>
                        <a:t> Implement stringent data security measures and responsive customer support channels to ensure user privacy and satisfaction.</a:t>
                      </a:r>
                      <a:endParaRPr lang="en-US" sz="1100"/>
                    </a:p>
                  </a:txBody>
                  <a:tcPr marL="80474" marR="80474" marT="80474" marB="80474" anchor="ctr">
                    <a:lnL cmpd="sng" algn="ctr" cap="flat" w="3689">
                      <a:solidFill>
                        <a:srgbClr val="000000"/>
                      </a:solidFill>
                      <a:prstDash val="solid"/>
                      <a:round/>
                      <a:headEnd type="none" w="med" len="med"/>
                      <a:tailEnd type="none" w="med" len="med"/>
                    </a:lnL>
                    <a:lnR cmpd="sng" algn="ctr" cap="flat" w="3689">
                      <a:solidFill>
                        <a:srgbClr val="000000"/>
                      </a:solidFill>
                      <a:prstDash val="solid"/>
                      <a:round/>
                      <a:headEnd type="none" w="med" len="med"/>
                      <a:tailEnd type="none" w="med" len="med"/>
                    </a:lnR>
                    <a:lnT cmpd="sng" algn="ctr" cap="flat" w="3689">
                      <a:solidFill>
                        <a:srgbClr val="000000"/>
                      </a:solidFill>
                      <a:prstDash val="solid"/>
                      <a:round/>
                      <a:headEnd type="none" w="med" len="med"/>
                      <a:tailEnd type="none" w="med" len="med"/>
                    </a:lnT>
                    <a:lnB cmpd="sng" algn="ctr" cap="flat" w="3689">
                      <a:solidFill>
                        <a:srgbClr val="000000"/>
                      </a:solidFill>
                      <a:prstDash val="solid"/>
                      <a:round/>
                      <a:headEnd type="none" w="med" len="med"/>
                      <a:tailEnd type="none" w="med" len="med"/>
                    </a:lnB>
                    <a:solidFill>
                      <a:srgbClr val="D2DEEF"/>
                    </a:solidFill>
                  </a:tcPr>
                </a:tc>
              </a:tr>
            </a:tbl>
          </a:graphicData>
        </a:graphic>
      </p:graphicFrame>
      <p:sp>
        <p:nvSpPr>
          <p:cNvPr name="TextBox 5" id="5"/>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15</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348735" y="1847588"/>
            <a:ext cx="15590520" cy="938784"/>
          </a:xfrm>
          <a:prstGeom prst="rect">
            <a:avLst/>
          </a:prstGeom>
        </p:spPr>
        <p:txBody>
          <a:bodyPr anchor="t" rtlCol="false" tIns="0" lIns="0" bIns="0" rIns="0">
            <a:spAutoFit/>
          </a:bodyPr>
          <a:lstStyle/>
          <a:p>
            <a:pPr>
              <a:lnSpc>
                <a:spcPts val="7128"/>
              </a:lnSpc>
            </a:pPr>
            <a:r>
              <a:rPr lang="en-US" sz="6600" spc="-40">
                <a:solidFill>
                  <a:srgbClr val="000000"/>
                </a:solidFill>
                <a:latin typeface="TT Rounds Condensed Light"/>
              </a:rPr>
              <a:t>Conclusion</a:t>
            </a:r>
          </a:p>
        </p:txBody>
      </p:sp>
      <p:sp>
        <p:nvSpPr>
          <p:cNvPr name="TextBox 4" id="4"/>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16</a:t>
            </a:r>
          </a:p>
        </p:txBody>
      </p:sp>
      <p:sp>
        <p:nvSpPr>
          <p:cNvPr name="TextBox 5" id="5"/>
          <p:cNvSpPr txBox="true"/>
          <p:nvPr/>
        </p:nvSpPr>
        <p:spPr>
          <a:xfrm rot="0">
            <a:off x="1434460" y="3000375"/>
            <a:ext cx="15168562" cy="4276725"/>
          </a:xfrm>
          <a:prstGeom prst="rect">
            <a:avLst/>
          </a:prstGeom>
        </p:spPr>
        <p:txBody>
          <a:bodyPr anchor="t" rtlCol="false" tIns="0" lIns="0" bIns="0" rIns="0">
            <a:spAutoFit/>
          </a:bodyPr>
          <a:lstStyle/>
          <a:p>
            <a:pPr>
              <a:lnSpc>
                <a:spcPts val="4200"/>
              </a:lnSpc>
              <a:spcBef>
                <a:spcPct val="0"/>
              </a:spcBef>
            </a:pPr>
            <a:r>
              <a:rPr lang="en-US" sz="3500" spc="32">
                <a:solidFill>
                  <a:srgbClr val="000000"/>
                </a:solidFill>
                <a:latin typeface="TT Rounds Condensed"/>
              </a:rPr>
              <a:t>In conclusion, the development of ProphetIQ represents a significant step towards democratizing access to advanced stock market prediction tools. With its innovative AI-powered predictions, user-centric design, and commitment to security and support, ProphetIQ is poised to empower investors with actionable insights for informed decision-making in the financial markets. As the platform evolves, future expansions into new markets, incorporation of real-time data, and integration of advanced features promise to further enhance its value proposition and cement its position as a leading solution in the realm of financial technology.</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348735" y="1401865"/>
            <a:ext cx="15590520" cy="1830229"/>
          </a:xfrm>
          <a:prstGeom prst="rect">
            <a:avLst/>
          </a:prstGeom>
        </p:spPr>
        <p:txBody>
          <a:bodyPr anchor="t" rtlCol="false" tIns="0" lIns="0" bIns="0" rIns="0">
            <a:spAutoFit/>
          </a:bodyPr>
          <a:lstStyle/>
          <a:p>
            <a:pPr algn="ctr">
              <a:lnSpc>
                <a:spcPts val="7128"/>
              </a:lnSpc>
            </a:pPr>
            <a:r>
              <a:rPr lang="en-US" sz="6600" spc="-40">
                <a:solidFill>
                  <a:srgbClr val="000000"/>
                </a:solidFill>
                <a:latin typeface="TT Rounds Condensed Light"/>
              </a:rPr>
              <a:t>Future Scope</a:t>
            </a:r>
          </a:p>
        </p:txBody>
      </p:sp>
      <p:graphicFrame>
        <p:nvGraphicFramePr>
          <p:cNvPr name="Table 4" id="4"/>
          <p:cNvGraphicFramePr>
            <a:graphicFrameLocks noGrp="true"/>
          </p:cNvGraphicFramePr>
          <p:nvPr/>
        </p:nvGraphicFramePr>
        <p:xfrm>
          <a:off x="1451280" y="3390553"/>
          <a:ext cx="13899104" cy="4151413"/>
        </p:xfrm>
        <a:graphic>
          <a:graphicData uri="http://schemas.openxmlformats.org/drawingml/2006/table">
            <a:tbl>
              <a:tblPr/>
              <a:tblGrid>
                <a:gridCol w="4633035"/>
                <a:gridCol w="4633035"/>
                <a:gridCol w="4633035"/>
              </a:tblGrid>
              <a:tr h="1188579">
                <a:tc>
                  <a:txBody>
                    <a:bodyPr anchor="t" rtlCol="false"/>
                    <a:lstStyle/>
                    <a:p>
                      <a:pPr algn="ctr">
                        <a:lnSpc>
                          <a:spcPts val="3902"/>
                        </a:lnSpc>
                        <a:defRPr/>
                      </a:pPr>
                      <a:r>
                        <a:rPr lang="en-US" sz="3252" spc="30">
                          <a:solidFill>
                            <a:srgbClr val="FFFFFF"/>
                          </a:solidFill>
                          <a:latin typeface="TT Rounds Condensed Bold"/>
                        </a:rPr>
                        <a:t>Global Market Expansion</a:t>
                      </a:r>
                      <a:endParaRPr lang="en-US" sz="1100"/>
                    </a:p>
                  </a:txBody>
                  <a:tcPr marL="82606" marR="82606" marT="82606" marB="82606" anchor="ctr">
                    <a:lnL cmpd="sng" algn="ctr" cap="flat" w="3887">
                      <a:solidFill>
                        <a:srgbClr val="000000"/>
                      </a:solidFill>
                      <a:prstDash val="solid"/>
                      <a:round/>
                      <a:headEnd type="none" w="med" len="med"/>
                      <a:tailEnd type="none" w="med" len="med"/>
                    </a:lnL>
                    <a:lnR cmpd="sng" algn="ctr" cap="flat" w="3887">
                      <a:solidFill>
                        <a:srgbClr val="000000"/>
                      </a:solidFill>
                      <a:prstDash val="solid"/>
                      <a:round/>
                      <a:headEnd type="none" w="med" len="med"/>
                      <a:tailEnd type="none" w="med" len="med"/>
                    </a:lnR>
                    <a:lnT cmpd="sng" algn="ctr" cap="flat" w="3887">
                      <a:solidFill>
                        <a:srgbClr val="000000"/>
                      </a:solidFill>
                      <a:prstDash val="solid"/>
                      <a:round/>
                      <a:headEnd type="none" w="med" len="med"/>
                      <a:tailEnd type="none" w="med" len="med"/>
                    </a:lnT>
                    <a:lnB cmpd="sng" algn="ctr" cap="flat" w="3887">
                      <a:solidFill>
                        <a:srgbClr val="000000"/>
                      </a:solidFill>
                      <a:prstDash val="solid"/>
                      <a:round/>
                      <a:headEnd type="none" w="med" len="med"/>
                      <a:tailEnd type="none" w="med" len="med"/>
                    </a:lnB>
                    <a:solidFill>
                      <a:srgbClr val="5B9BD5"/>
                    </a:solidFill>
                  </a:tcPr>
                </a:tc>
                <a:tc>
                  <a:txBody>
                    <a:bodyPr anchor="t" rtlCol="false"/>
                    <a:lstStyle/>
                    <a:p>
                      <a:pPr algn="ctr">
                        <a:lnSpc>
                          <a:spcPts val="3902"/>
                        </a:lnSpc>
                        <a:defRPr/>
                      </a:pPr>
                      <a:r>
                        <a:rPr lang="en-US" sz="3252" spc="30">
                          <a:solidFill>
                            <a:srgbClr val="FFFFFF"/>
                          </a:solidFill>
                          <a:latin typeface="TT Rounds Condensed Bold"/>
                        </a:rPr>
                        <a:t>Incorporate Real-Time Data</a:t>
                      </a:r>
                      <a:endParaRPr lang="en-US" sz="1100"/>
                    </a:p>
                  </a:txBody>
                  <a:tcPr marL="82606" marR="82606" marT="82606" marB="82606" anchor="ctr">
                    <a:lnL cmpd="sng" algn="ctr" cap="flat" w="3887">
                      <a:solidFill>
                        <a:srgbClr val="000000"/>
                      </a:solidFill>
                      <a:prstDash val="solid"/>
                      <a:round/>
                      <a:headEnd type="none" w="med" len="med"/>
                      <a:tailEnd type="none" w="med" len="med"/>
                    </a:lnL>
                    <a:lnR cmpd="sng" algn="ctr" cap="flat" w="3887">
                      <a:solidFill>
                        <a:srgbClr val="000000"/>
                      </a:solidFill>
                      <a:prstDash val="solid"/>
                      <a:round/>
                      <a:headEnd type="none" w="med" len="med"/>
                      <a:tailEnd type="none" w="med" len="med"/>
                    </a:lnR>
                    <a:lnT cmpd="sng" algn="ctr" cap="flat" w="3887">
                      <a:solidFill>
                        <a:srgbClr val="000000"/>
                      </a:solidFill>
                      <a:prstDash val="solid"/>
                      <a:round/>
                      <a:headEnd type="none" w="med" len="med"/>
                      <a:tailEnd type="none" w="med" len="med"/>
                    </a:lnT>
                    <a:lnB cmpd="sng" algn="ctr" cap="flat" w="3887">
                      <a:solidFill>
                        <a:srgbClr val="000000"/>
                      </a:solidFill>
                      <a:prstDash val="solid"/>
                      <a:round/>
                      <a:headEnd type="none" w="med" len="med"/>
                      <a:tailEnd type="none" w="med" len="med"/>
                    </a:lnB>
                    <a:solidFill>
                      <a:srgbClr val="5B9BD5"/>
                    </a:solidFill>
                  </a:tcPr>
                </a:tc>
                <a:tc>
                  <a:txBody>
                    <a:bodyPr anchor="t" rtlCol="false"/>
                    <a:lstStyle/>
                    <a:p>
                      <a:pPr algn="ctr">
                        <a:lnSpc>
                          <a:spcPts val="3902"/>
                        </a:lnSpc>
                        <a:defRPr/>
                      </a:pPr>
                      <a:r>
                        <a:rPr lang="en-US" sz="3252" spc="30">
                          <a:solidFill>
                            <a:srgbClr val="FFFFFF"/>
                          </a:solidFill>
                          <a:latin typeface="TT Rounds Condensed Bold"/>
                        </a:rPr>
                        <a:t>AI-driven Portfolio Management</a:t>
                      </a:r>
                      <a:endParaRPr lang="en-US" sz="1100"/>
                    </a:p>
                  </a:txBody>
                  <a:tcPr marL="82606" marR="82606" marT="82606" marB="82606" anchor="ctr">
                    <a:lnL cmpd="sng" algn="ctr" cap="flat" w="3887">
                      <a:solidFill>
                        <a:srgbClr val="000000"/>
                      </a:solidFill>
                      <a:prstDash val="solid"/>
                      <a:round/>
                      <a:headEnd type="none" w="med" len="med"/>
                      <a:tailEnd type="none" w="med" len="med"/>
                    </a:lnL>
                    <a:lnR cmpd="sng" algn="ctr" cap="flat" w="3887">
                      <a:solidFill>
                        <a:srgbClr val="000000"/>
                      </a:solidFill>
                      <a:prstDash val="solid"/>
                      <a:round/>
                      <a:headEnd type="none" w="med" len="med"/>
                      <a:tailEnd type="none" w="med" len="med"/>
                    </a:lnR>
                    <a:lnT cmpd="sng" algn="ctr" cap="flat" w="3887">
                      <a:solidFill>
                        <a:srgbClr val="000000"/>
                      </a:solidFill>
                      <a:prstDash val="solid"/>
                      <a:round/>
                      <a:headEnd type="none" w="med" len="med"/>
                      <a:tailEnd type="none" w="med" len="med"/>
                    </a:lnT>
                    <a:lnB cmpd="sng" algn="ctr" cap="flat" w="3887">
                      <a:solidFill>
                        <a:srgbClr val="000000"/>
                      </a:solidFill>
                      <a:prstDash val="solid"/>
                      <a:round/>
                      <a:headEnd type="none" w="med" len="med"/>
                      <a:tailEnd type="none" w="med" len="med"/>
                    </a:lnB>
                    <a:solidFill>
                      <a:srgbClr val="5B9BD5"/>
                    </a:solidFill>
                  </a:tcPr>
                </a:tc>
              </a:tr>
              <a:tr h="2962834">
                <a:tc>
                  <a:txBody>
                    <a:bodyPr anchor="t" rtlCol="false"/>
                    <a:lstStyle/>
                    <a:p>
                      <a:pPr algn="ctr">
                        <a:lnSpc>
                          <a:spcPts val="3902"/>
                        </a:lnSpc>
                        <a:defRPr/>
                      </a:pPr>
                      <a:r>
                        <a:rPr lang="en-US" sz="3252" spc="30">
                          <a:solidFill>
                            <a:srgbClr val="000000"/>
                          </a:solidFill>
                          <a:latin typeface="TT Rounds Condensed"/>
                        </a:rPr>
                        <a:t>Explore opportunities to extend services to international markets, widening the platform's user base and revenue streams.</a:t>
                      </a:r>
                      <a:endParaRPr lang="en-US" sz="1100"/>
                    </a:p>
                  </a:txBody>
                  <a:tcPr marL="82606" marR="82606" marT="82606" marB="82606" anchor="ctr">
                    <a:lnL cmpd="sng" algn="ctr" cap="flat" w="3887">
                      <a:solidFill>
                        <a:srgbClr val="000000"/>
                      </a:solidFill>
                      <a:prstDash val="solid"/>
                      <a:round/>
                      <a:headEnd type="none" w="med" len="med"/>
                      <a:tailEnd type="none" w="med" len="med"/>
                    </a:lnL>
                    <a:lnR cmpd="sng" algn="ctr" cap="flat" w="3887">
                      <a:solidFill>
                        <a:srgbClr val="000000"/>
                      </a:solidFill>
                      <a:prstDash val="solid"/>
                      <a:round/>
                      <a:headEnd type="none" w="med" len="med"/>
                      <a:tailEnd type="none" w="med" len="med"/>
                    </a:lnR>
                    <a:lnT cmpd="sng" algn="ctr" cap="flat" w="3887">
                      <a:solidFill>
                        <a:srgbClr val="000000"/>
                      </a:solidFill>
                      <a:prstDash val="solid"/>
                      <a:round/>
                      <a:headEnd type="none" w="med" len="med"/>
                      <a:tailEnd type="none" w="med" len="med"/>
                    </a:lnT>
                    <a:lnB cmpd="sng" algn="ctr" cap="flat" w="3887">
                      <a:solidFill>
                        <a:srgbClr val="000000"/>
                      </a:solidFill>
                      <a:prstDash val="solid"/>
                      <a:round/>
                      <a:headEnd type="none" w="med" len="med"/>
                      <a:tailEnd type="none" w="med" len="med"/>
                    </a:lnB>
                    <a:solidFill>
                      <a:srgbClr val="D2DEEF"/>
                    </a:solidFill>
                  </a:tcPr>
                </a:tc>
                <a:tc>
                  <a:txBody>
                    <a:bodyPr anchor="t" rtlCol="false"/>
                    <a:lstStyle/>
                    <a:p>
                      <a:pPr algn="ctr">
                        <a:lnSpc>
                          <a:spcPts val="3902"/>
                        </a:lnSpc>
                        <a:defRPr/>
                      </a:pPr>
                      <a:r>
                        <a:rPr lang="en-US" sz="3252" spc="30">
                          <a:solidFill>
                            <a:srgbClr val="000000"/>
                          </a:solidFill>
                          <a:latin typeface="TT Rounds Condensed"/>
                        </a:rPr>
                        <a:t>Integrate real-time data feeds to enhance prediction accuracy and responsiveness to market fluctuations.</a:t>
                      </a:r>
                      <a:endParaRPr lang="en-US" sz="1100"/>
                    </a:p>
                  </a:txBody>
                  <a:tcPr marL="82606" marR="82606" marT="82606" marB="82606" anchor="ctr">
                    <a:lnL cmpd="sng" algn="ctr" cap="flat" w="3887">
                      <a:solidFill>
                        <a:srgbClr val="000000"/>
                      </a:solidFill>
                      <a:prstDash val="solid"/>
                      <a:round/>
                      <a:headEnd type="none" w="med" len="med"/>
                      <a:tailEnd type="none" w="med" len="med"/>
                    </a:lnL>
                    <a:lnR cmpd="sng" algn="ctr" cap="flat" w="3887">
                      <a:solidFill>
                        <a:srgbClr val="000000"/>
                      </a:solidFill>
                      <a:prstDash val="solid"/>
                      <a:round/>
                      <a:headEnd type="none" w="med" len="med"/>
                      <a:tailEnd type="none" w="med" len="med"/>
                    </a:lnR>
                    <a:lnT cmpd="sng" algn="ctr" cap="flat" w="3887">
                      <a:solidFill>
                        <a:srgbClr val="000000"/>
                      </a:solidFill>
                      <a:prstDash val="solid"/>
                      <a:round/>
                      <a:headEnd type="none" w="med" len="med"/>
                      <a:tailEnd type="none" w="med" len="med"/>
                    </a:lnT>
                    <a:lnB cmpd="sng" algn="ctr" cap="flat" w="3887">
                      <a:solidFill>
                        <a:srgbClr val="000000"/>
                      </a:solidFill>
                      <a:prstDash val="solid"/>
                      <a:round/>
                      <a:headEnd type="none" w="med" len="med"/>
                      <a:tailEnd type="none" w="med" len="med"/>
                    </a:lnB>
                    <a:solidFill>
                      <a:srgbClr val="D2DEEF"/>
                    </a:solidFill>
                  </a:tcPr>
                </a:tc>
                <a:tc>
                  <a:txBody>
                    <a:bodyPr anchor="t" rtlCol="false"/>
                    <a:lstStyle/>
                    <a:p>
                      <a:pPr algn="ctr">
                        <a:lnSpc>
                          <a:spcPts val="3902"/>
                        </a:lnSpc>
                        <a:defRPr/>
                      </a:pPr>
                      <a:r>
                        <a:rPr lang="en-US" sz="3252" spc="30">
                          <a:solidFill>
                            <a:srgbClr val="000000"/>
                          </a:solidFill>
                          <a:latin typeface="TT Rounds Condensed"/>
                        </a:rPr>
                        <a:t>Develop AI-driven portfolio management tools to offer personalized investment recommendations and optimize user investment portfolios.</a:t>
                      </a:r>
                      <a:endParaRPr lang="en-US" sz="1100"/>
                    </a:p>
                  </a:txBody>
                  <a:tcPr marL="82606" marR="82606" marT="82606" marB="82606" anchor="ctr">
                    <a:lnL cmpd="sng" algn="ctr" cap="flat" w="3887">
                      <a:solidFill>
                        <a:srgbClr val="000000"/>
                      </a:solidFill>
                      <a:prstDash val="solid"/>
                      <a:round/>
                      <a:headEnd type="none" w="med" len="med"/>
                      <a:tailEnd type="none" w="med" len="med"/>
                    </a:lnL>
                    <a:lnR cmpd="sng" algn="ctr" cap="flat" w="3887">
                      <a:solidFill>
                        <a:srgbClr val="000000"/>
                      </a:solidFill>
                      <a:prstDash val="solid"/>
                      <a:round/>
                      <a:headEnd type="none" w="med" len="med"/>
                      <a:tailEnd type="none" w="med" len="med"/>
                    </a:lnR>
                    <a:lnT cmpd="sng" algn="ctr" cap="flat" w="3887">
                      <a:solidFill>
                        <a:srgbClr val="000000"/>
                      </a:solidFill>
                      <a:prstDash val="solid"/>
                      <a:round/>
                      <a:headEnd type="none" w="med" len="med"/>
                      <a:tailEnd type="none" w="med" len="med"/>
                    </a:lnT>
                    <a:lnB cmpd="sng" algn="ctr" cap="flat" w="3887">
                      <a:solidFill>
                        <a:srgbClr val="000000"/>
                      </a:solidFill>
                      <a:prstDash val="solid"/>
                      <a:round/>
                      <a:headEnd type="none" w="med" len="med"/>
                      <a:tailEnd type="none" w="med" len="med"/>
                    </a:lnB>
                    <a:solidFill>
                      <a:srgbClr val="D2DEEF"/>
                    </a:solidFill>
                  </a:tcPr>
                </a:tc>
              </a:tr>
            </a:tbl>
          </a:graphicData>
        </a:graphic>
      </p:graphicFrame>
      <p:sp>
        <p:nvSpPr>
          <p:cNvPr name="TextBox 5" id="5"/>
          <p:cNvSpPr txBox="true"/>
          <p:nvPr/>
        </p:nvSpPr>
        <p:spPr>
          <a:xfrm rot="0">
            <a:off x="16745188" y="9675019"/>
            <a:ext cx="194072"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17</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348740" y="660082"/>
            <a:ext cx="15590520" cy="1830229"/>
          </a:xfrm>
          <a:prstGeom prst="rect">
            <a:avLst/>
          </a:prstGeom>
        </p:spPr>
        <p:txBody>
          <a:bodyPr anchor="t" rtlCol="false" tIns="0" lIns="0" bIns="0" rIns="0">
            <a:spAutoFit/>
          </a:bodyPr>
          <a:lstStyle/>
          <a:p>
            <a:pPr algn="ctr">
              <a:lnSpc>
                <a:spcPts val="7128"/>
              </a:lnSpc>
            </a:pPr>
            <a:r>
              <a:rPr lang="en-US" sz="6600" spc="-40">
                <a:solidFill>
                  <a:srgbClr val="000000"/>
                </a:solidFill>
                <a:latin typeface="TT Rounds Condensed Light"/>
              </a:rPr>
              <a:t>References</a:t>
            </a:r>
          </a:p>
        </p:txBody>
      </p:sp>
      <p:sp>
        <p:nvSpPr>
          <p:cNvPr name="TextBox 4" id="4"/>
          <p:cNvSpPr txBox="true"/>
          <p:nvPr/>
        </p:nvSpPr>
        <p:spPr>
          <a:xfrm rot="0">
            <a:off x="1348740" y="2532621"/>
            <a:ext cx="15590520" cy="5259857"/>
          </a:xfrm>
          <a:prstGeom prst="rect">
            <a:avLst/>
          </a:prstGeom>
        </p:spPr>
        <p:txBody>
          <a:bodyPr anchor="t" rtlCol="false" tIns="0" lIns="0" bIns="0" rIns="0">
            <a:spAutoFit/>
          </a:bodyPr>
          <a:lstStyle/>
          <a:p>
            <a:pPr marL="703088" indent="-351544" lvl="1">
              <a:lnSpc>
                <a:spcPts val="4195"/>
              </a:lnSpc>
              <a:buFont typeface="Arial"/>
              <a:buChar char="•"/>
            </a:pPr>
            <a:r>
              <a:rPr lang="en-US" sz="3884" spc="34">
                <a:solidFill>
                  <a:srgbClr val="000000"/>
                </a:solidFill>
                <a:latin typeface="TT Rounds Condensed"/>
              </a:rPr>
              <a:t>Billah, M. M., Sultana, A., Bhuiyan, F., &amp; Kaosar, M. G. (2024). Stock price prediction: comparison of different moving average techniques using deep learning model. Neural Computing and Applications1.</a:t>
            </a:r>
          </a:p>
          <a:p>
            <a:pPr marL="703088" indent="-351544" lvl="1">
              <a:lnSpc>
                <a:spcPts val="4195"/>
              </a:lnSpc>
              <a:buFont typeface="Arial"/>
              <a:buChar char="•"/>
            </a:pPr>
            <a:r>
              <a:rPr lang="en-US" sz="3884" spc="34">
                <a:solidFill>
                  <a:srgbClr val="000000"/>
                </a:solidFill>
                <a:latin typeface="TT Rounds Condensed"/>
              </a:rPr>
              <a:t>Sonkavde, G., Dharrao, D. S., Bongale, A. M., Deokate, S. T., Doreswamy, D., &amp; Bhat, S. K. (2023). Forecasting Stock Market Prices Using Machine Learning and Deep Learning Models: A Systematic Review, Performance Analysis and Discussion of Implications. International Journal of Financial Studies2.</a:t>
            </a:r>
          </a:p>
          <a:p>
            <a:pPr algn="l" marL="703088" indent="-351544" lvl="1">
              <a:lnSpc>
                <a:spcPts val="4195"/>
              </a:lnSpc>
              <a:buFont typeface="Arial"/>
              <a:buChar char="•"/>
            </a:pPr>
            <a:r>
              <a:rPr lang="en-US" sz="3885" spc="36">
                <a:solidFill>
                  <a:srgbClr val="000000"/>
                </a:solidFill>
                <a:latin typeface="TT Rounds Condensed"/>
              </a:rPr>
              <a:t>Jain, R., &amp; Vanzara, R. (2023). Emerging Trends in AI-Based Stock Market Prediction: A Comprehensive and Systematic Review. MDPI</a:t>
            </a:r>
          </a:p>
        </p:txBody>
      </p:sp>
      <p:sp>
        <p:nvSpPr>
          <p:cNvPr name="TextBox 5" id="5"/>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18</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348740" y="3267551"/>
            <a:ext cx="15590520" cy="1830229"/>
          </a:xfrm>
          <a:prstGeom prst="rect">
            <a:avLst/>
          </a:prstGeom>
        </p:spPr>
        <p:txBody>
          <a:bodyPr anchor="t" rtlCol="false" tIns="0" lIns="0" bIns="0" rIns="0">
            <a:spAutoFit/>
          </a:bodyPr>
          <a:lstStyle/>
          <a:p>
            <a:pPr algn="ctr">
              <a:lnSpc>
                <a:spcPts val="7128"/>
              </a:lnSpc>
            </a:pPr>
            <a:r>
              <a:rPr lang="en-US" sz="6600" spc="-40">
                <a:solidFill>
                  <a:srgbClr val="000000"/>
                </a:solidFill>
                <a:latin typeface="TT Rounds Condensed Bold"/>
              </a:rPr>
              <a:t>Thank You!</a:t>
            </a:r>
          </a:p>
        </p:txBody>
      </p:sp>
      <p:sp>
        <p:nvSpPr>
          <p:cNvPr name="TextBox 4" id="4"/>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19</a:t>
            </a:r>
          </a:p>
        </p:txBody>
      </p:sp>
      <p:sp>
        <p:nvSpPr>
          <p:cNvPr name="TextBox 5" id="5"/>
          <p:cNvSpPr txBox="true"/>
          <p:nvPr/>
        </p:nvSpPr>
        <p:spPr>
          <a:xfrm rot="0">
            <a:off x="1348740" y="5255895"/>
            <a:ext cx="15590520" cy="1830229"/>
          </a:xfrm>
          <a:prstGeom prst="rect">
            <a:avLst/>
          </a:prstGeom>
        </p:spPr>
        <p:txBody>
          <a:bodyPr anchor="t" rtlCol="false" tIns="0" lIns="0" bIns="0" rIns="0">
            <a:spAutoFit/>
          </a:bodyPr>
          <a:lstStyle/>
          <a:p>
            <a:pPr algn="ctr">
              <a:lnSpc>
                <a:spcPts val="7128"/>
              </a:lnSpc>
            </a:pPr>
            <a:r>
              <a:rPr lang="en-US" sz="6600" spc="-40">
                <a:solidFill>
                  <a:srgbClr val="000000"/>
                </a:solidFill>
                <a:latin typeface="TT Rounds Condensed Bold"/>
              </a:rPr>
              <a:t>We are open to your questions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419954" y="536259"/>
            <a:ext cx="15590520" cy="1430019"/>
          </a:xfrm>
          <a:prstGeom prst="rect">
            <a:avLst/>
          </a:prstGeom>
        </p:spPr>
        <p:txBody>
          <a:bodyPr anchor="t" rtlCol="false" tIns="0" lIns="0" bIns="0" rIns="0">
            <a:spAutoFit/>
          </a:bodyPr>
          <a:lstStyle/>
          <a:p>
            <a:pPr algn="ctr">
              <a:lnSpc>
                <a:spcPts val="7128"/>
              </a:lnSpc>
            </a:pPr>
            <a:r>
              <a:rPr lang="en-US" sz="6600">
                <a:solidFill>
                  <a:srgbClr val="000000"/>
                </a:solidFill>
                <a:latin typeface="Times New Roman Bold"/>
              </a:rPr>
              <a:t>Our Team</a:t>
            </a:r>
          </a:p>
        </p:txBody>
      </p:sp>
      <p:graphicFrame>
        <p:nvGraphicFramePr>
          <p:cNvPr name="Table 4" id="4"/>
          <p:cNvGraphicFramePr>
            <a:graphicFrameLocks noGrp="true"/>
          </p:cNvGraphicFramePr>
          <p:nvPr/>
        </p:nvGraphicFramePr>
        <p:xfrm>
          <a:off x="1257300" y="3228294"/>
          <a:ext cx="15773400" cy="3671888"/>
        </p:xfrm>
        <a:graphic>
          <a:graphicData uri="http://schemas.openxmlformats.org/drawingml/2006/table">
            <a:tbl>
              <a:tblPr/>
              <a:tblGrid>
                <a:gridCol w="7886700"/>
                <a:gridCol w="7886700"/>
              </a:tblGrid>
              <a:tr h="734378">
                <a:tc>
                  <a:txBody>
                    <a:bodyPr anchor="t" rtlCol="false"/>
                    <a:lstStyle/>
                    <a:p>
                      <a:pPr algn="ctr">
                        <a:lnSpc>
                          <a:spcPts val="3240"/>
                        </a:lnSpc>
                        <a:defRPr/>
                      </a:pPr>
                      <a:r>
                        <a:rPr lang="en-US" sz="2700" spc="25">
                          <a:solidFill>
                            <a:srgbClr val="FFFFFF"/>
                          </a:solidFill>
                          <a:latin typeface="TT Rounds Condensed Bold"/>
                        </a:rPr>
                        <a:t>Name</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5B9BD5"/>
                    </a:solidFill>
                  </a:tcPr>
                </a:tc>
                <a:tc>
                  <a:txBody>
                    <a:bodyPr anchor="t" rtlCol="false"/>
                    <a:lstStyle/>
                    <a:p>
                      <a:pPr algn="ctr">
                        <a:lnSpc>
                          <a:spcPts val="3240"/>
                        </a:lnSpc>
                        <a:defRPr/>
                      </a:pPr>
                      <a:r>
                        <a:rPr lang="en-US" sz="2700" spc="25">
                          <a:solidFill>
                            <a:srgbClr val="FFFFFF"/>
                          </a:solidFill>
                          <a:latin typeface="TT Rounds Condensed Bold"/>
                        </a:rPr>
                        <a:t>UID</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5B9BD5"/>
                    </a:solidFill>
                  </a:tcPr>
                </a:tc>
              </a:tr>
              <a:tr h="734378">
                <a:tc>
                  <a:txBody>
                    <a:bodyPr anchor="t" rtlCol="false"/>
                    <a:lstStyle/>
                    <a:p>
                      <a:pPr algn="ctr">
                        <a:lnSpc>
                          <a:spcPts val="3240"/>
                        </a:lnSpc>
                        <a:defRPr/>
                      </a:pPr>
                      <a:r>
                        <a:rPr lang="en-US" sz="2700" spc="25">
                          <a:solidFill>
                            <a:srgbClr val="000000"/>
                          </a:solidFill>
                          <a:latin typeface="TT Rounds Condensed"/>
                        </a:rPr>
                        <a:t>Thiramdas Karthik</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D2DEEF"/>
                    </a:solidFill>
                  </a:tcPr>
                </a:tc>
                <a:tc>
                  <a:txBody>
                    <a:bodyPr anchor="t" rtlCol="false"/>
                    <a:lstStyle/>
                    <a:p>
                      <a:pPr algn="ctr">
                        <a:lnSpc>
                          <a:spcPts val="3240"/>
                        </a:lnSpc>
                        <a:defRPr/>
                      </a:pPr>
                      <a:r>
                        <a:rPr lang="en-US" sz="2700" spc="25">
                          <a:solidFill>
                            <a:srgbClr val="000000"/>
                          </a:solidFill>
                          <a:latin typeface="TT Rounds Condensed"/>
                        </a:rPr>
                        <a:t>21BCS6034</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D2DEEF"/>
                    </a:solidFill>
                  </a:tcPr>
                </a:tc>
              </a:tr>
              <a:tr h="734378">
                <a:tc>
                  <a:txBody>
                    <a:bodyPr anchor="t" rtlCol="false"/>
                    <a:lstStyle/>
                    <a:p>
                      <a:pPr algn="ctr">
                        <a:lnSpc>
                          <a:spcPts val="3240"/>
                        </a:lnSpc>
                        <a:defRPr/>
                      </a:pPr>
                      <a:r>
                        <a:rPr lang="en-US" sz="2700" spc="25">
                          <a:solidFill>
                            <a:srgbClr val="000000"/>
                          </a:solidFill>
                          <a:latin typeface="TT Rounds Condensed"/>
                        </a:rPr>
                        <a:t>Chennupati Pavan Sanjay</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EAEFF7"/>
                    </a:solidFill>
                  </a:tcPr>
                </a:tc>
                <a:tc>
                  <a:txBody>
                    <a:bodyPr anchor="t" rtlCol="false"/>
                    <a:lstStyle/>
                    <a:p>
                      <a:pPr algn="ctr">
                        <a:lnSpc>
                          <a:spcPts val="3240"/>
                        </a:lnSpc>
                        <a:defRPr/>
                      </a:pPr>
                      <a:r>
                        <a:rPr lang="en-US" sz="2700" spc="25">
                          <a:solidFill>
                            <a:srgbClr val="000000"/>
                          </a:solidFill>
                          <a:latin typeface="TT Rounds Condensed"/>
                        </a:rPr>
                        <a:t>21BCS6027</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EAEFF7"/>
                    </a:solidFill>
                  </a:tcPr>
                </a:tc>
              </a:tr>
              <a:tr h="734378">
                <a:tc>
                  <a:txBody>
                    <a:bodyPr anchor="t" rtlCol="false"/>
                    <a:lstStyle/>
                    <a:p>
                      <a:pPr algn="ctr">
                        <a:lnSpc>
                          <a:spcPts val="3240"/>
                        </a:lnSpc>
                        <a:defRPr/>
                      </a:pPr>
                      <a:r>
                        <a:rPr lang="en-US" sz="2700" spc="25">
                          <a:solidFill>
                            <a:srgbClr val="000000"/>
                          </a:solidFill>
                          <a:latin typeface="TT Rounds Condensed"/>
                        </a:rPr>
                        <a:t>Nimmala Manideep Reddy</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D2DEEF"/>
                    </a:solidFill>
                  </a:tcPr>
                </a:tc>
                <a:tc>
                  <a:txBody>
                    <a:bodyPr anchor="t" rtlCol="false"/>
                    <a:lstStyle/>
                    <a:p>
                      <a:pPr algn="ctr">
                        <a:lnSpc>
                          <a:spcPts val="3240"/>
                        </a:lnSpc>
                        <a:defRPr/>
                      </a:pPr>
                      <a:r>
                        <a:rPr lang="en-US" sz="2700" spc="25">
                          <a:solidFill>
                            <a:srgbClr val="000000"/>
                          </a:solidFill>
                          <a:latin typeface="TT Rounds Condensed"/>
                        </a:rPr>
                        <a:t>21BCS6087</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D2DEEF"/>
                    </a:solidFill>
                  </a:tcPr>
                </a:tc>
              </a:tr>
              <a:tr h="734378">
                <a:tc>
                  <a:txBody>
                    <a:bodyPr anchor="t" rtlCol="false"/>
                    <a:lstStyle/>
                    <a:p>
                      <a:pPr algn="ctr">
                        <a:lnSpc>
                          <a:spcPts val="3240"/>
                        </a:lnSpc>
                        <a:defRPr/>
                      </a:pPr>
                      <a:r>
                        <a:rPr lang="en-US" sz="2700" spc="25">
                          <a:solidFill>
                            <a:srgbClr val="000000"/>
                          </a:solidFill>
                          <a:latin typeface="TT Rounds Condensed"/>
                        </a:rPr>
                        <a:t>Guttula Venkata Surya</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EAEFF7"/>
                    </a:solidFill>
                  </a:tcPr>
                </a:tc>
                <a:tc>
                  <a:txBody>
                    <a:bodyPr anchor="t" rtlCol="false"/>
                    <a:lstStyle/>
                    <a:p>
                      <a:pPr algn="ctr">
                        <a:lnSpc>
                          <a:spcPts val="3240"/>
                        </a:lnSpc>
                        <a:defRPr/>
                      </a:pPr>
                      <a:r>
                        <a:rPr lang="en-US" sz="2700" spc="25">
                          <a:solidFill>
                            <a:srgbClr val="000000"/>
                          </a:solidFill>
                          <a:latin typeface="TT Rounds Condensed"/>
                        </a:rPr>
                        <a:t>21BCS6110</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EAEFF7"/>
                    </a:solidFill>
                  </a:tcPr>
                </a:tc>
              </a:tr>
            </a:tbl>
          </a:graphicData>
        </a:graphic>
      </p:graphicFrame>
      <p:sp>
        <p:nvSpPr>
          <p:cNvPr name="TextBox 5" id="5"/>
          <p:cNvSpPr txBox="true"/>
          <p:nvPr/>
        </p:nvSpPr>
        <p:spPr>
          <a:xfrm rot="0">
            <a:off x="13007340" y="9580245"/>
            <a:ext cx="3931920" cy="456248"/>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419954" y="536259"/>
            <a:ext cx="15590520" cy="1430019"/>
          </a:xfrm>
          <a:prstGeom prst="rect">
            <a:avLst/>
          </a:prstGeom>
        </p:spPr>
        <p:txBody>
          <a:bodyPr anchor="t" rtlCol="false" tIns="0" lIns="0" bIns="0" rIns="0">
            <a:spAutoFit/>
          </a:bodyPr>
          <a:lstStyle/>
          <a:p>
            <a:pPr algn="l">
              <a:lnSpc>
                <a:spcPts val="7128"/>
              </a:lnSpc>
            </a:pPr>
            <a:r>
              <a:rPr lang="en-US" sz="6600">
                <a:solidFill>
                  <a:srgbClr val="000000"/>
                </a:solidFill>
                <a:latin typeface="Times New Roman Bold"/>
              </a:rPr>
              <a:t>Outline</a:t>
            </a:r>
          </a:p>
        </p:txBody>
      </p:sp>
      <p:sp>
        <p:nvSpPr>
          <p:cNvPr name="TextBox 4" id="4"/>
          <p:cNvSpPr txBox="true"/>
          <p:nvPr/>
        </p:nvSpPr>
        <p:spPr>
          <a:xfrm rot="0">
            <a:off x="1348740" y="2389950"/>
            <a:ext cx="15590520" cy="4674108"/>
          </a:xfrm>
          <a:prstGeom prst="rect">
            <a:avLst/>
          </a:prstGeom>
        </p:spPr>
        <p:txBody>
          <a:bodyPr anchor="t" rtlCol="false" tIns="0" lIns="0" bIns="0" rIns="0">
            <a:spAutoFit/>
          </a:bodyPr>
          <a:lstStyle/>
          <a:p>
            <a:pPr algn="l" marL="760095" indent="-380048" lvl="1">
              <a:lnSpc>
                <a:spcPts val="4536"/>
              </a:lnSpc>
              <a:buFont typeface="Arial"/>
              <a:buChar char="•"/>
            </a:pPr>
            <a:r>
              <a:rPr lang="en-US" sz="4200">
                <a:solidFill>
                  <a:srgbClr val="000000"/>
                </a:solidFill>
                <a:latin typeface="Times New Roman"/>
              </a:rPr>
              <a:t>Introduction to Project</a:t>
            </a:r>
          </a:p>
          <a:p>
            <a:pPr algn="l" marL="760095" indent="-380048" lvl="1">
              <a:lnSpc>
                <a:spcPts val="4536"/>
              </a:lnSpc>
              <a:buFont typeface="Arial"/>
              <a:buChar char="•"/>
            </a:pPr>
            <a:r>
              <a:rPr lang="en-US" sz="4200">
                <a:solidFill>
                  <a:srgbClr val="000000"/>
                </a:solidFill>
                <a:latin typeface="Times New Roman"/>
              </a:rPr>
              <a:t>Problem Formulation</a:t>
            </a:r>
          </a:p>
          <a:p>
            <a:pPr algn="l" marL="760095" indent="-380048" lvl="1">
              <a:lnSpc>
                <a:spcPts val="4536"/>
              </a:lnSpc>
              <a:buFont typeface="Arial"/>
              <a:buChar char="•"/>
            </a:pPr>
            <a:r>
              <a:rPr lang="en-US" sz="4200">
                <a:solidFill>
                  <a:srgbClr val="000000"/>
                </a:solidFill>
                <a:latin typeface="Times New Roman"/>
              </a:rPr>
              <a:t>Objectives of the work </a:t>
            </a:r>
          </a:p>
          <a:p>
            <a:pPr algn="l" marL="760095" indent="-380048" lvl="1">
              <a:lnSpc>
                <a:spcPts val="4536"/>
              </a:lnSpc>
              <a:buFont typeface="Arial"/>
              <a:buChar char="•"/>
            </a:pPr>
            <a:r>
              <a:rPr lang="en-US" sz="4200">
                <a:solidFill>
                  <a:srgbClr val="000000"/>
                </a:solidFill>
                <a:latin typeface="Times New Roman"/>
              </a:rPr>
              <a:t>Methodology used</a:t>
            </a:r>
          </a:p>
          <a:p>
            <a:pPr algn="l" marL="760095" indent="-380048" lvl="1">
              <a:lnSpc>
                <a:spcPts val="4536"/>
              </a:lnSpc>
              <a:buFont typeface="Arial"/>
              <a:buChar char="•"/>
            </a:pPr>
            <a:r>
              <a:rPr lang="en-US" sz="4200" spc="-15">
                <a:solidFill>
                  <a:srgbClr val="000000"/>
                </a:solidFill>
                <a:latin typeface="Times New Roman"/>
              </a:rPr>
              <a:t>Results and Outputs</a:t>
            </a:r>
          </a:p>
          <a:p>
            <a:pPr algn="l" marL="760095" indent="-380048" lvl="1">
              <a:lnSpc>
                <a:spcPts val="4536"/>
              </a:lnSpc>
              <a:buFont typeface="Arial"/>
              <a:buChar char="•"/>
            </a:pPr>
            <a:r>
              <a:rPr lang="en-US" sz="4200" spc="-15">
                <a:solidFill>
                  <a:srgbClr val="000000"/>
                </a:solidFill>
                <a:latin typeface="Times New Roman"/>
              </a:rPr>
              <a:t>Conclusion</a:t>
            </a:r>
          </a:p>
          <a:p>
            <a:pPr algn="l" marL="760095" indent="-380048" lvl="1">
              <a:lnSpc>
                <a:spcPts val="4536"/>
              </a:lnSpc>
              <a:buFont typeface="Arial"/>
              <a:buChar char="•"/>
            </a:pPr>
            <a:r>
              <a:rPr lang="en-US" sz="4200" spc="-15">
                <a:solidFill>
                  <a:srgbClr val="000000"/>
                </a:solidFill>
                <a:latin typeface="Times New Roman"/>
              </a:rPr>
              <a:t>Future Scope</a:t>
            </a:r>
          </a:p>
          <a:p>
            <a:pPr algn="l" marL="760095" indent="-380048" lvl="1">
              <a:lnSpc>
                <a:spcPts val="4536"/>
              </a:lnSpc>
              <a:buFont typeface="Arial"/>
              <a:buChar char="•"/>
            </a:pPr>
            <a:r>
              <a:rPr lang="en-US" sz="4200" spc="-15">
                <a:solidFill>
                  <a:srgbClr val="000000"/>
                </a:solidFill>
                <a:latin typeface="Times New Roman"/>
              </a:rPr>
              <a:t>References</a:t>
            </a:r>
          </a:p>
        </p:txBody>
      </p:sp>
      <p:sp>
        <p:nvSpPr>
          <p:cNvPr name="TextBox 5" id="5"/>
          <p:cNvSpPr txBox="true"/>
          <p:nvPr/>
        </p:nvSpPr>
        <p:spPr>
          <a:xfrm rot="0">
            <a:off x="13007340" y="9580245"/>
            <a:ext cx="3931920" cy="456248"/>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3007340" y="9580245"/>
            <a:ext cx="3931920" cy="456248"/>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4</a:t>
            </a:r>
          </a:p>
        </p:txBody>
      </p:sp>
      <p:sp>
        <p:nvSpPr>
          <p:cNvPr name="TextBox 4" id="4"/>
          <p:cNvSpPr txBox="true"/>
          <p:nvPr/>
        </p:nvSpPr>
        <p:spPr>
          <a:xfrm rot="0">
            <a:off x="1274899" y="1643062"/>
            <a:ext cx="15984401" cy="2743200"/>
          </a:xfrm>
          <a:prstGeom prst="rect">
            <a:avLst/>
          </a:prstGeom>
        </p:spPr>
        <p:txBody>
          <a:bodyPr anchor="t" rtlCol="false" tIns="0" lIns="0" bIns="0" rIns="0">
            <a:spAutoFit/>
          </a:bodyPr>
          <a:lstStyle/>
          <a:p>
            <a:pPr>
              <a:lnSpc>
                <a:spcPts val="3566"/>
              </a:lnSpc>
              <a:spcBef>
                <a:spcPct val="0"/>
              </a:spcBef>
            </a:pPr>
            <a:r>
              <a:rPr lang="en-US" sz="2972" spc="27">
                <a:solidFill>
                  <a:srgbClr val="000000"/>
                </a:solidFill>
                <a:latin typeface="Times New Roman Bold"/>
              </a:rPr>
              <a:t>Introduction: </a:t>
            </a:r>
            <a:r>
              <a:rPr lang="en-US" sz="2972" spc="27">
                <a:solidFill>
                  <a:srgbClr val="000000"/>
                </a:solidFill>
                <a:latin typeface="Times New Roman"/>
              </a:rPr>
              <a:t>The project aims to develop a Software-as-a-Service (SaaS) website that offers stock market price predictions using machine learning algorithms. The website, named "ProphetIQ" will provide users with accurate and reliable predictions to aid in their investment decision-making process. The scope encompasses the development of a user-friendly interface, integration of machine learning models, data security measures, pricing strategies, and customer support mechanisms.</a:t>
            </a:r>
          </a:p>
        </p:txBody>
      </p:sp>
      <p:sp>
        <p:nvSpPr>
          <p:cNvPr name="TextBox 5" id="5"/>
          <p:cNvSpPr txBox="true"/>
          <p:nvPr/>
        </p:nvSpPr>
        <p:spPr>
          <a:xfrm rot="0">
            <a:off x="1274899" y="4606766"/>
            <a:ext cx="15984401" cy="1400175"/>
          </a:xfrm>
          <a:prstGeom prst="rect">
            <a:avLst/>
          </a:prstGeom>
        </p:spPr>
        <p:txBody>
          <a:bodyPr anchor="t" rtlCol="false" tIns="0" lIns="0" bIns="0" rIns="0">
            <a:spAutoFit/>
          </a:bodyPr>
          <a:lstStyle/>
          <a:p>
            <a:pPr>
              <a:lnSpc>
                <a:spcPts val="3566"/>
              </a:lnSpc>
            </a:pPr>
            <a:r>
              <a:rPr lang="en-US" sz="2972" spc="26">
                <a:solidFill>
                  <a:srgbClr val="000000"/>
                </a:solidFill>
                <a:latin typeface="Times New Roman Bold"/>
              </a:rPr>
              <a:t>User Interface and Experience: </a:t>
            </a:r>
            <a:r>
              <a:rPr lang="en-US" sz="2972" spc="26">
                <a:solidFill>
                  <a:srgbClr val="000000"/>
                </a:solidFill>
                <a:latin typeface="Times New Roman"/>
              </a:rPr>
              <a:t>The primary focus of the project is to design and develop a user-friendly interface that provides an intuitive and seamless experience for users.</a:t>
            </a:r>
          </a:p>
          <a:p>
            <a:pPr>
              <a:lnSpc>
                <a:spcPts val="3566"/>
              </a:lnSpc>
              <a:spcBef>
                <a:spcPct val="0"/>
              </a:spcBef>
            </a:pPr>
          </a:p>
        </p:txBody>
      </p:sp>
      <p:sp>
        <p:nvSpPr>
          <p:cNvPr name="TextBox 6" id="6"/>
          <p:cNvSpPr txBox="true"/>
          <p:nvPr/>
        </p:nvSpPr>
        <p:spPr>
          <a:xfrm rot="0">
            <a:off x="1274899" y="5797391"/>
            <a:ext cx="15984401" cy="1400175"/>
          </a:xfrm>
          <a:prstGeom prst="rect">
            <a:avLst/>
          </a:prstGeom>
        </p:spPr>
        <p:txBody>
          <a:bodyPr anchor="t" rtlCol="false" tIns="0" lIns="0" bIns="0" rIns="0">
            <a:spAutoFit/>
          </a:bodyPr>
          <a:lstStyle/>
          <a:p>
            <a:pPr>
              <a:lnSpc>
                <a:spcPts val="3566"/>
              </a:lnSpc>
            </a:pPr>
            <a:r>
              <a:rPr lang="en-US" sz="2972" spc="26">
                <a:solidFill>
                  <a:srgbClr val="000000"/>
                </a:solidFill>
                <a:latin typeface="Times New Roman Bold"/>
              </a:rPr>
              <a:t>Machine Learning Models:</a:t>
            </a:r>
            <a:r>
              <a:rPr lang="en-US" sz="2972" spc="26">
                <a:solidFill>
                  <a:srgbClr val="000000"/>
                </a:solidFill>
                <a:latin typeface="Times New Roman"/>
              </a:rPr>
              <a:t> The core functionality of the website revolves around the integration of machine learning models for stock market price prediction.</a:t>
            </a:r>
          </a:p>
          <a:p>
            <a:pPr>
              <a:lnSpc>
                <a:spcPts val="3566"/>
              </a:lnSpc>
              <a:spcBef>
                <a:spcPct val="0"/>
              </a:spcBef>
            </a:pPr>
          </a:p>
        </p:txBody>
      </p:sp>
      <p:sp>
        <p:nvSpPr>
          <p:cNvPr name="TextBox 7" id="7"/>
          <p:cNvSpPr txBox="true"/>
          <p:nvPr/>
        </p:nvSpPr>
        <p:spPr>
          <a:xfrm rot="0">
            <a:off x="1274899" y="6962775"/>
            <a:ext cx="15984401" cy="2295525"/>
          </a:xfrm>
          <a:prstGeom prst="rect">
            <a:avLst/>
          </a:prstGeom>
        </p:spPr>
        <p:txBody>
          <a:bodyPr anchor="t" rtlCol="false" tIns="0" lIns="0" bIns="0" rIns="0">
            <a:spAutoFit/>
          </a:bodyPr>
          <a:lstStyle/>
          <a:p>
            <a:pPr>
              <a:lnSpc>
                <a:spcPts val="3566"/>
              </a:lnSpc>
            </a:pPr>
            <a:r>
              <a:rPr lang="en-US" sz="2972" spc="26">
                <a:solidFill>
                  <a:srgbClr val="000000"/>
                </a:solidFill>
                <a:latin typeface="Times New Roman Bold"/>
              </a:rPr>
              <a:t>Data Security and Privacy: </a:t>
            </a:r>
            <a:r>
              <a:rPr lang="en-US" sz="2972" spc="26">
                <a:solidFill>
                  <a:srgbClr val="000000"/>
                </a:solidFill>
                <a:latin typeface="Times New Roman"/>
              </a:rPr>
              <a:t>Given the sensitivity of financial data, robust data security measures will be implemented to safeguard user information and ensure compliance with relevant regulations such as GDPR and CCPA.</a:t>
            </a:r>
          </a:p>
          <a:p>
            <a:pPr>
              <a:lnSpc>
                <a:spcPts val="3566"/>
              </a:lnSpc>
            </a:pPr>
          </a:p>
          <a:p>
            <a:pPr>
              <a:lnSpc>
                <a:spcPts val="3566"/>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348735" y="1401865"/>
            <a:ext cx="15590520" cy="1830229"/>
          </a:xfrm>
          <a:prstGeom prst="rect">
            <a:avLst/>
          </a:prstGeom>
        </p:spPr>
        <p:txBody>
          <a:bodyPr anchor="t" rtlCol="false" tIns="0" lIns="0" bIns="0" rIns="0">
            <a:spAutoFit/>
          </a:bodyPr>
          <a:lstStyle/>
          <a:p>
            <a:pPr algn="ctr">
              <a:lnSpc>
                <a:spcPts val="7128"/>
              </a:lnSpc>
            </a:pPr>
            <a:r>
              <a:rPr lang="en-US" sz="6600" spc="-40">
                <a:solidFill>
                  <a:srgbClr val="000000"/>
                </a:solidFill>
                <a:latin typeface="TT Rounds Condensed Light"/>
              </a:rPr>
              <a:t>Key Objectives</a:t>
            </a:r>
          </a:p>
        </p:txBody>
      </p:sp>
      <p:graphicFrame>
        <p:nvGraphicFramePr>
          <p:cNvPr name="Table 4" id="4"/>
          <p:cNvGraphicFramePr>
            <a:graphicFrameLocks noGrp="true"/>
          </p:cNvGraphicFramePr>
          <p:nvPr/>
        </p:nvGraphicFramePr>
        <p:xfrm>
          <a:off x="642935" y="3591411"/>
          <a:ext cx="17002130" cy="4548188"/>
        </p:xfrm>
        <a:graphic>
          <a:graphicData uri="http://schemas.openxmlformats.org/drawingml/2006/table">
            <a:tbl>
              <a:tblPr/>
              <a:tblGrid>
                <a:gridCol w="6524870"/>
                <a:gridCol w="5238630"/>
                <a:gridCol w="5238630"/>
              </a:tblGrid>
              <a:tr h="915358">
                <a:tc>
                  <a:txBody>
                    <a:bodyPr anchor="t" rtlCol="false"/>
                    <a:lstStyle/>
                    <a:p>
                      <a:pPr algn="ctr">
                        <a:lnSpc>
                          <a:spcPts val="4320"/>
                        </a:lnSpc>
                        <a:defRPr/>
                      </a:pPr>
                      <a:r>
                        <a:rPr lang="en-US" sz="3600" spc="33">
                          <a:solidFill>
                            <a:srgbClr val="FFFFFF"/>
                          </a:solidFill>
                          <a:latin typeface="TT Rounds Condensed Bold"/>
                        </a:rPr>
                        <a:t>Objective 1</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5B9BD5"/>
                    </a:solidFill>
                  </a:tcPr>
                </a:tc>
                <a:tc>
                  <a:txBody>
                    <a:bodyPr anchor="t" rtlCol="false"/>
                    <a:lstStyle/>
                    <a:p>
                      <a:pPr algn="ctr">
                        <a:lnSpc>
                          <a:spcPts val="4320"/>
                        </a:lnSpc>
                        <a:defRPr/>
                      </a:pPr>
                      <a:r>
                        <a:rPr lang="en-US" sz="3600" spc="33">
                          <a:solidFill>
                            <a:srgbClr val="FFFFFF"/>
                          </a:solidFill>
                          <a:latin typeface="TT Rounds Condensed Bold"/>
                        </a:rPr>
                        <a:t>Objective 2</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5B9BD5"/>
                    </a:solidFill>
                  </a:tcPr>
                </a:tc>
                <a:tc>
                  <a:txBody>
                    <a:bodyPr anchor="t" rtlCol="false"/>
                    <a:lstStyle/>
                    <a:p>
                      <a:pPr algn="ctr">
                        <a:lnSpc>
                          <a:spcPts val="4320"/>
                        </a:lnSpc>
                        <a:defRPr/>
                      </a:pPr>
                      <a:r>
                        <a:rPr lang="en-US" sz="3600" spc="33">
                          <a:solidFill>
                            <a:srgbClr val="FFFFFF"/>
                          </a:solidFill>
                          <a:latin typeface="TT Rounds Condensed Bold"/>
                        </a:rPr>
                        <a:t>Objective 3</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5B9BD5"/>
                    </a:solidFill>
                  </a:tcPr>
                </a:tc>
              </a:tr>
              <a:tr h="3632829">
                <a:tc>
                  <a:txBody>
                    <a:bodyPr anchor="t" rtlCol="false"/>
                    <a:lstStyle/>
                    <a:p>
                      <a:pPr algn="ctr">
                        <a:lnSpc>
                          <a:spcPts val="4320"/>
                        </a:lnSpc>
                        <a:defRPr/>
                      </a:pPr>
                      <a:r>
                        <a:rPr lang="en-US" sz="3600" spc="33">
                          <a:solidFill>
                            <a:srgbClr val="000000"/>
                          </a:solidFill>
                          <a:latin typeface="TT Rounds Condensed"/>
                        </a:rPr>
                        <a:t>Develop a user-friendly SaaS platform that utilizes machine learning algorithms to provide accurate stock market predictions.</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D2DEEF"/>
                    </a:solidFill>
                  </a:tcPr>
                </a:tc>
                <a:tc>
                  <a:txBody>
                    <a:bodyPr anchor="t" rtlCol="false"/>
                    <a:lstStyle/>
                    <a:p>
                      <a:pPr algn="ctr">
                        <a:lnSpc>
                          <a:spcPts val="4320"/>
                        </a:lnSpc>
                        <a:defRPr/>
                      </a:pPr>
                      <a:r>
                        <a:rPr lang="en-US" sz="3600" spc="33">
                          <a:solidFill>
                            <a:srgbClr val="000000"/>
                          </a:solidFill>
                          <a:latin typeface="TT Rounds Condensed"/>
                        </a:rPr>
                        <a:t>Implement robust data security measures to safeguard user information and ensure compliance with relevant regulations.</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D2DEEF"/>
                    </a:solidFill>
                  </a:tcPr>
                </a:tc>
                <a:tc>
                  <a:txBody>
                    <a:bodyPr anchor="t" rtlCol="false"/>
                    <a:lstStyle/>
                    <a:p>
                      <a:pPr algn="ctr">
                        <a:lnSpc>
                          <a:spcPts val="4320"/>
                        </a:lnSpc>
                        <a:defRPr/>
                      </a:pPr>
                      <a:r>
                        <a:rPr lang="en-US" sz="3600" spc="33">
                          <a:solidFill>
                            <a:srgbClr val="000000"/>
                          </a:solidFill>
                          <a:latin typeface="TT Rounds Condensed"/>
                        </a:rPr>
                        <a:t>Establish transparent pricing strategies and responsive customer support channels to enhance user satisfaction and retention.</a:t>
                      </a:r>
                      <a:endParaRPr lang="en-US" sz="1100"/>
                    </a:p>
                  </a:txBody>
                  <a:tcPr marL="91440" marR="91440" marT="91440" marB="91440" anchor="ctr">
                    <a:lnL cmpd="sng" algn="ctr" cap="flat" w="4762">
                      <a:solidFill>
                        <a:srgbClr val="000000"/>
                      </a:solidFill>
                      <a:prstDash val="solid"/>
                      <a:round/>
                      <a:headEnd type="none" w="med" len="med"/>
                      <a:tailEnd type="none" w="med" len="med"/>
                    </a:lnL>
                    <a:lnR cmpd="sng" algn="ctr" cap="flat" w="4762">
                      <a:solidFill>
                        <a:srgbClr val="000000"/>
                      </a:solidFill>
                      <a:prstDash val="solid"/>
                      <a:round/>
                      <a:headEnd type="none" w="med" len="med"/>
                      <a:tailEnd type="none" w="med" len="med"/>
                    </a:lnR>
                    <a:lnT cmpd="sng" algn="ctr" cap="flat" w="4762">
                      <a:solidFill>
                        <a:srgbClr val="000000"/>
                      </a:solidFill>
                      <a:prstDash val="solid"/>
                      <a:round/>
                      <a:headEnd type="none" w="med" len="med"/>
                      <a:tailEnd type="none" w="med" len="med"/>
                    </a:lnT>
                    <a:lnB cmpd="sng" algn="ctr" cap="flat" w="4762">
                      <a:solidFill>
                        <a:srgbClr val="000000"/>
                      </a:solidFill>
                      <a:prstDash val="solid"/>
                      <a:round/>
                      <a:headEnd type="none" w="med" len="med"/>
                      <a:tailEnd type="none" w="med" len="med"/>
                    </a:lnB>
                    <a:solidFill>
                      <a:srgbClr val="D2DEEF"/>
                    </a:solidFill>
                  </a:tcPr>
                </a:tc>
              </a:tr>
            </a:tbl>
          </a:graphicData>
        </a:graphic>
      </p:graphicFrame>
      <p:sp>
        <p:nvSpPr>
          <p:cNvPr name="TextBox 5" id="5"/>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348740" y="660082"/>
            <a:ext cx="15590520" cy="1830229"/>
          </a:xfrm>
          <a:prstGeom prst="rect">
            <a:avLst/>
          </a:prstGeom>
        </p:spPr>
        <p:txBody>
          <a:bodyPr anchor="t" rtlCol="false" tIns="0" lIns="0" bIns="0" rIns="0">
            <a:spAutoFit/>
          </a:bodyPr>
          <a:lstStyle/>
          <a:p>
            <a:pPr algn="ctr">
              <a:lnSpc>
                <a:spcPts val="7128"/>
              </a:lnSpc>
            </a:pPr>
            <a:r>
              <a:rPr lang="en-US" sz="6600" spc="-40">
                <a:solidFill>
                  <a:srgbClr val="000000"/>
                </a:solidFill>
                <a:latin typeface="TT Rounds Condensed Light"/>
              </a:rPr>
              <a:t>Methodology</a:t>
            </a:r>
          </a:p>
        </p:txBody>
      </p:sp>
      <p:sp>
        <p:nvSpPr>
          <p:cNvPr name="TextBox 4" id="4"/>
          <p:cNvSpPr txBox="true"/>
          <p:nvPr/>
        </p:nvSpPr>
        <p:spPr>
          <a:xfrm rot="0">
            <a:off x="1348740" y="2376012"/>
            <a:ext cx="15590520" cy="6484620"/>
          </a:xfrm>
          <a:prstGeom prst="rect">
            <a:avLst/>
          </a:prstGeom>
        </p:spPr>
        <p:txBody>
          <a:bodyPr anchor="t" rtlCol="false" tIns="0" lIns="0" bIns="0" rIns="0">
            <a:spAutoFit/>
          </a:bodyPr>
          <a:lstStyle/>
          <a:p>
            <a:pPr marL="687707" indent="-343853" lvl="1">
              <a:lnSpc>
                <a:spcPts val="5700"/>
              </a:lnSpc>
              <a:buFont typeface="Arial"/>
              <a:buChar char="•"/>
            </a:pPr>
            <a:r>
              <a:rPr lang="en-US" sz="3800" spc="34">
                <a:solidFill>
                  <a:srgbClr val="000000"/>
                </a:solidFill>
                <a:latin typeface="TT Rounds Condensed Bold"/>
              </a:rPr>
              <a:t>Research and Analysis: </a:t>
            </a:r>
            <a:r>
              <a:rPr lang="en-US" sz="3800" spc="34">
                <a:solidFill>
                  <a:srgbClr val="000000"/>
                </a:solidFill>
                <a:latin typeface="TT Rounds Condensed"/>
              </a:rPr>
              <a:t>Conduct thorough research on existing SaaS platforms in the finance domain, analyze user requirements, and study market trends to inform the design and development process.</a:t>
            </a:r>
          </a:p>
          <a:p>
            <a:pPr marL="687707" indent="-343853" lvl="1">
              <a:lnSpc>
                <a:spcPts val="5700"/>
              </a:lnSpc>
              <a:buFont typeface="Arial"/>
              <a:buChar char="•"/>
            </a:pPr>
            <a:r>
              <a:rPr lang="en-US" sz="3800" spc="34">
                <a:solidFill>
                  <a:srgbClr val="000000"/>
                </a:solidFill>
                <a:latin typeface="TT Rounds Condensed Bold"/>
              </a:rPr>
              <a:t>Machine Learning Model Selection: </a:t>
            </a:r>
            <a:r>
              <a:rPr lang="en-US" sz="3800" spc="34">
                <a:solidFill>
                  <a:srgbClr val="000000"/>
                </a:solidFill>
                <a:latin typeface="TT Rounds Condensed"/>
              </a:rPr>
              <a:t>Evaluate various machine learning algorithms suitable for stock market price prediction, considering factors such as accuracy, scalability, and computational efficiency.</a:t>
            </a:r>
          </a:p>
          <a:p>
            <a:pPr algn="l" marL="687707" indent="-343853" lvl="1">
              <a:lnSpc>
                <a:spcPts val="5700"/>
              </a:lnSpc>
              <a:buFont typeface="Arial"/>
              <a:buChar char="•"/>
            </a:pPr>
            <a:r>
              <a:rPr lang="en-US" sz="3800" spc="35">
                <a:solidFill>
                  <a:srgbClr val="000000"/>
                </a:solidFill>
                <a:latin typeface="TT Rounds Condensed Bold"/>
              </a:rPr>
              <a:t>Data Collection and Preprocessing: </a:t>
            </a:r>
            <a:r>
              <a:rPr lang="en-US" sz="3800" spc="35">
                <a:solidFill>
                  <a:srgbClr val="000000"/>
                </a:solidFill>
                <a:latin typeface="TT Rounds Condensed"/>
              </a:rPr>
              <a:t>Gather historical market data from reliable sources and preprocess it to ensure quality and consistency, including handling missing values, normalization, and feature engineering.</a:t>
            </a:r>
          </a:p>
        </p:txBody>
      </p:sp>
      <p:sp>
        <p:nvSpPr>
          <p:cNvPr name="TextBox 5" id="5"/>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348740" y="660082"/>
            <a:ext cx="15590520" cy="1830229"/>
          </a:xfrm>
          <a:prstGeom prst="rect">
            <a:avLst/>
          </a:prstGeom>
        </p:spPr>
        <p:txBody>
          <a:bodyPr anchor="t" rtlCol="false" tIns="0" lIns="0" bIns="0" rIns="0">
            <a:spAutoFit/>
          </a:bodyPr>
          <a:lstStyle/>
          <a:p>
            <a:pPr algn="ctr">
              <a:lnSpc>
                <a:spcPts val="7128"/>
              </a:lnSpc>
            </a:pPr>
            <a:r>
              <a:rPr lang="en-US" sz="6600" spc="-40">
                <a:solidFill>
                  <a:srgbClr val="000000"/>
                </a:solidFill>
                <a:latin typeface="TT Rounds Condensed Light"/>
              </a:rPr>
              <a:t>Methodology</a:t>
            </a:r>
          </a:p>
        </p:txBody>
      </p:sp>
      <p:sp>
        <p:nvSpPr>
          <p:cNvPr name="TextBox 4" id="4"/>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7</a:t>
            </a:r>
          </a:p>
        </p:txBody>
      </p:sp>
      <p:sp>
        <p:nvSpPr>
          <p:cNvPr name="TextBox 5" id="5"/>
          <p:cNvSpPr txBox="true"/>
          <p:nvPr/>
        </p:nvSpPr>
        <p:spPr>
          <a:xfrm rot="0">
            <a:off x="1348740" y="2049780"/>
            <a:ext cx="15590520" cy="7208520"/>
          </a:xfrm>
          <a:prstGeom prst="rect">
            <a:avLst/>
          </a:prstGeom>
        </p:spPr>
        <p:txBody>
          <a:bodyPr anchor="t" rtlCol="false" tIns="0" lIns="0" bIns="0" rIns="0">
            <a:spAutoFit/>
          </a:bodyPr>
          <a:lstStyle/>
          <a:p>
            <a:pPr marL="687707" indent="-343853" lvl="1">
              <a:lnSpc>
                <a:spcPts val="5700"/>
              </a:lnSpc>
              <a:buFont typeface="Arial"/>
              <a:buChar char="•"/>
            </a:pPr>
            <a:r>
              <a:rPr lang="en-US" sz="3800" spc="34">
                <a:solidFill>
                  <a:srgbClr val="000000"/>
                </a:solidFill>
                <a:latin typeface="TT Rounds Condensed Bold"/>
              </a:rPr>
              <a:t>Model Training and Evaluation: </a:t>
            </a:r>
            <a:r>
              <a:rPr lang="en-US" sz="3800" spc="34">
                <a:solidFill>
                  <a:srgbClr val="000000"/>
                </a:solidFill>
                <a:latin typeface="TT Rounds Condensed"/>
              </a:rPr>
              <a:t>Develop and train machine learning models using historical market data, validate model performance using appropriate evaluation metrics, and fine-tune models to optimize prediction accuracy.</a:t>
            </a:r>
          </a:p>
          <a:p>
            <a:pPr marL="687707" indent="-343853" lvl="1">
              <a:lnSpc>
                <a:spcPts val="5700"/>
              </a:lnSpc>
              <a:buFont typeface="Arial"/>
              <a:buChar char="•"/>
            </a:pPr>
            <a:r>
              <a:rPr lang="en-US" sz="3800" spc="34">
                <a:solidFill>
                  <a:srgbClr val="000000"/>
                </a:solidFill>
                <a:latin typeface="TT Rounds Condensed Bold"/>
              </a:rPr>
              <a:t>User Interface Design: </a:t>
            </a:r>
            <a:r>
              <a:rPr lang="en-US" sz="3800" spc="34">
                <a:solidFill>
                  <a:srgbClr val="000000"/>
                </a:solidFill>
                <a:latin typeface="TT Rounds Condensed"/>
              </a:rPr>
              <a:t>Design an intuitive and visually appealing user interface, focusing on usability, accessibility, and responsiveness across different devices and screen sizes.</a:t>
            </a:r>
          </a:p>
          <a:p>
            <a:pPr algn="l" marL="687707" indent="-343853" lvl="1">
              <a:lnSpc>
                <a:spcPts val="5700"/>
              </a:lnSpc>
              <a:buFont typeface="Arial"/>
              <a:buChar char="•"/>
            </a:pPr>
            <a:r>
              <a:rPr lang="en-US" sz="3800" spc="35">
                <a:solidFill>
                  <a:srgbClr val="000000"/>
                </a:solidFill>
                <a:latin typeface="TT Rounds Condensed Bold"/>
              </a:rPr>
              <a:t>Backend Development: </a:t>
            </a:r>
            <a:r>
              <a:rPr lang="en-US" sz="3800" spc="35">
                <a:solidFill>
                  <a:srgbClr val="000000"/>
                </a:solidFill>
                <a:latin typeface="TT Rounds Condensed"/>
              </a:rPr>
              <a:t>Build the backend infrastructure of the SaaS platform, including database design, API development for model integration, and implementation of data security measures.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TextBox 3" id="3"/>
          <p:cNvSpPr txBox="true"/>
          <p:nvPr/>
        </p:nvSpPr>
        <p:spPr>
          <a:xfrm rot="0">
            <a:off x="1348740" y="660082"/>
            <a:ext cx="15590520" cy="1830229"/>
          </a:xfrm>
          <a:prstGeom prst="rect">
            <a:avLst/>
          </a:prstGeom>
        </p:spPr>
        <p:txBody>
          <a:bodyPr anchor="t" rtlCol="false" tIns="0" lIns="0" bIns="0" rIns="0">
            <a:spAutoFit/>
          </a:bodyPr>
          <a:lstStyle/>
          <a:p>
            <a:pPr algn="ctr">
              <a:lnSpc>
                <a:spcPts val="7128"/>
              </a:lnSpc>
            </a:pPr>
            <a:r>
              <a:rPr lang="en-US" sz="6600" spc="-40">
                <a:solidFill>
                  <a:srgbClr val="000000"/>
                </a:solidFill>
                <a:latin typeface="TT Rounds Condensed Light"/>
              </a:rPr>
              <a:t>Methodology</a:t>
            </a:r>
          </a:p>
        </p:txBody>
      </p:sp>
      <p:sp>
        <p:nvSpPr>
          <p:cNvPr name="TextBox 4" id="4"/>
          <p:cNvSpPr txBox="true"/>
          <p:nvPr/>
        </p:nvSpPr>
        <p:spPr>
          <a:xfrm rot="0">
            <a:off x="13007340" y="9675019"/>
            <a:ext cx="3931920" cy="266700"/>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8</a:t>
            </a:r>
          </a:p>
        </p:txBody>
      </p:sp>
      <p:sp>
        <p:nvSpPr>
          <p:cNvPr name="TextBox 5" id="5"/>
          <p:cNvSpPr txBox="true"/>
          <p:nvPr/>
        </p:nvSpPr>
        <p:spPr>
          <a:xfrm rot="0">
            <a:off x="1348740" y="2395062"/>
            <a:ext cx="15590520" cy="6838950"/>
          </a:xfrm>
          <a:prstGeom prst="rect">
            <a:avLst/>
          </a:prstGeom>
        </p:spPr>
        <p:txBody>
          <a:bodyPr anchor="t" rtlCol="false" tIns="0" lIns="0" bIns="0" rIns="0">
            <a:spAutoFit/>
          </a:bodyPr>
          <a:lstStyle/>
          <a:p>
            <a:pPr marL="542925" indent="-271462" lvl="1">
              <a:lnSpc>
                <a:spcPts val="4500"/>
              </a:lnSpc>
              <a:buFont typeface="Arial"/>
              <a:buChar char="•"/>
            </a:pPr>
            <a:r>
              <a:rPr lang="en-US" sz="3000" spc="27">
                <a:solidFill>
                  <a:srgbClr val="000000"/>
                </a:solidFill>
                <a:latin typeface="TT Rounds Condensed Bold"/>
              </a:rPr>
              <a:t>Integration and Testing: </a:t>
            </a:r>
            <a:r>
              <a:rPr lang="en-US" sz="3000" spc="27">
                <a:solidFill>
                  <a:srgbClr val="000000"/>
                </a:solidFill>
                <a:latin typeface="TT Rounds Condensed"/>
              </a:rPr>
              <a:t>Integrate machine learning models with the backend system, conduct thorough testing to ensure functionality, performance, and reliability, including unit testing, integration testing, and user acceptance testing.</a:t>
            </a:r>
          </a:p>
          <a:p>
            <a:pPr marL="542925" indent="-271462" lvl="1">
              <a:lnSpc>
                <a:spcPts val="4500"/>
              </a:lnSpc>
              <a:buFont typeface="Arial"/>
              <a:buChar char="•"/>
            </a:pPr>
            <a:r>
              <a:rPr lang="en-US" sz="3000" spc="27">
                <a:solidFill>
                  <a:srgbClr val="000000"/>
                </a:solidFill>
                <a:latin typeface="TT Rounds Condensed Bold"/>
              </a:rPr>
              <a:t>Data Security Implementation: </a:t>
            </a:r>
            <a:r>
              <a:rPr lang="en-US" sz="3000" spc="27">
                <a:solidFill>
                  <a:srgbClr val="000000"/>
                </a:solidFill>
                <a:latin typeface="TT Rounds Condensed"/>
              </a:rPr>
              <a:t>Implement robust data security measures, including encryption, access control, and compliance with relevant regulations such as GDPR and CCPA, to safeguard user data and ensure privacy.</a:t>
            </a:r>
          </a:p>
          <a:p>
            <a:pPr marL="542925" indent="-271462" lvl="1">
              <a:lnSpc>
                <a:spcPts val="4500"/>
              </a:lnSpc>
              <a:buFont typeface="Arial"/>
              <a:buChar char="•"/>
            </a:pPr>
            <a:r>
              <a:rPr lang="en-US" sz="3000" spc="27">
                <a:solidFill>
                  <a:srgbClr val="000000"/>
                </a:solidFill>
                <a:latin typeface="TT Rounds Condensed Bold"/>
              </a:rPr>
              <a:t>Pricing Strategy Formulation: </a:t>
            </a:r>
            <a:r>
              <a:rPr lang="en-US" sz="3000" spc="27">
                <a:solidFill>
                  <a:srgbClr val="000000"/>
                </a:solidFill>
                <a:latin typeface="TT Rounds Condensed"/>
              </a:rPr>
              <a:t>Devise transparent pricing strategies based on market analysis and user feedback, including multiple subscription plans, pricing tiers, and trial options, to maximize user adoption and revenue generation.</a:t>
            </a:r>
          </a:p>
          <a:p>
            <a:pPr algn="l" marL="542925" indent="-271462" lvl="1">
              <a:lnSpc>
                <a:spcPts val="4500"/>
              </a:lnSpc>
              <a:buFont typeface="Arial"/>
              <a:buChar char="•"/>
            </a:pPr>
            <a:r>
              <a:rPr lang="en-US" sz="3000" spc="28">
                <a:solidFill>
                  <a:srgbClr val="000000"/>
                </a:solidFill>
                <a:latin typeface="TT Rounds Condensed Bold"/>
              </a:rPr>
              <a:t>Customer Support Setup: </a:t>
            </a:r>
            <a:r>
              <a:rPr lang="en-US" sz="3000" spc="28">
                <a:solidFill>
                  <a:srgbClr val="000000"/>
                </a:solidFill>
                <a:latin typeface="TT Rounds Condensed"/>
              </a:rPr>
              <a:t>Establish responsive customer support channels, including live chat, email ticketing system, and comprehensive documentation, to address user inquiries, resolve issues, and enhance user satisfaction.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000" t="-1000" r="1000" b="0"/>
            </a:stretch>
          </a:blipFill>
        </p:spPr>
      </p:sp>
      <p:sp>
        <p:nvSpPr>
          <p:cNvPr name="Freeform 3" id="3"/>
          <p:cNvSpPr/>
          <p:nvPr/>
        </p:nvSpPr>
        <p:spPr>
          <a:xfrm flipH="false" flipV="false" rot="0">
            <a:off x="1834515" y="1388554"/>
            <a:ext cx="13438217" cy="8647938"/>
          </a:xfrm>
          <a:custGeom>
            <a:avLst/>
            <a:gdLst/>
            <a:ahLst/>
            <a:cxnLst/>
            <a:rect r="r" b="b" t="t" l="l"/>
            <a:pathLst>
              <a:path h="8647938" w="13438217">
                <a:moveTo>
                  <a:pt x="0" y="0"/>
                </a:moveTo>
                <a:lnTo>
                  <a:pt x="13438217" y="0"/>
                </a:lnTo>
                <a:lnTo>
                  <a:pt x="13438217" y="8647938"/>
                </a:lnTo>
                <a:lnTo>
                  <a:pt x="0" y="8647938"/>
                </a:lnTo>
                <a:lnTo>
                  <a:pt x="0" y="0"/>
                </a:lnTo>
                <a:close/>
              </a:path>
            </a:pathLst>
          </a:custGeom>
          <a:blipFill>
            <a:blip r:embed="rId3"/>
            <a:stretch>
              <a:fillRect l="0" t="0" r="0" b="0"/>
            </a:stretch>
          </a:blipFill>
        </p:spPr>
      </p:sp>
      <p:sp>
        <p:nvSpPr>
          <p:cNvPr name="TextBox 4" id="4"/>
          <p:cNvSpPr txBox="true"/>
          <p:nvPr/>
        </p:nvSpPr>
        <p:spPr>
          <a:xfrm rot="0">
            <a:off x="1796415" y="449771"/>
            <a:ext cx="2374583" cy="938784"/>
          </a:xfrm>
          <a:prstGeom prst="rect">
            <a:avLst/>
          </a:prstGeom>
        </p:spPr>
        <p:txBody>
          <a:bodyPr anchor="t" rtlCol="false" tIns="0" lIns="0" bIns="0" rIns="0">
            <a:spAutoFit/>
          </a:bodyPr>
          <a:lstStyle/>
          <a:p>
            <a:pPr>
              <a:lnSpc>
                <a:spcPts val="7128"/>
              </a:lnSpc>
            </a:pPr>
            <a:r>
              <a:rPr lang="en-US" sz="6600" spc="-40">
                <a:solidFill>
                  <a:srgbClr val="000000"/>
                </a:solidFill>
                <a:latin typeface="TT Rounds Condensed Light"/>
              </a:rPr>
              <a:t>Result</a:t>
            </a:r>
          </a:p>
        </p:txBody>
      </p:sp>
      <p:sp>
        <p:nvSpPr>
          <p:cNvPr name="TextBox 5" id="5"/>
          <p:cNvSpPr txBox="true"/>
          <p:nvPr/>
        </p:nvSpPr>
        <p:spPr>
          <a:xfrm rot="0">
            <a:off x="13007340" y="9580245"/>
            <a:ext cx="3931920" cy="456248"/>
          </a:xfrm>
          <a:prstGeom prst="rect">
            <a:avLst/>
          </a:prstGeom>
        </p:spPr>
        <p:txBody>
          <a:bodyPr anchor="t" rtlCol="false" tIns="0" lIns="0" bIns="0" rIns="0">
            <a:spAutoFit/>
          </a:bodyPr>
          <a:lstStyle/>
          <a:p>
            <a:pPr algn="r">
              <a:lnSpc>
                <a:spcPts val="2160"/>
              </a:lnSpc>
            </a:pPr>
            <a:r>
              <a:rPr lang="en-US" sz="1800" spc="16">
                <a:solidFill>
                  <a:srgbClr val="898989"/>
                </a:solidFill>
                <a:latin typeface="TT Rounds Condensed"/>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DAF-QOyFGyc</dc:identifier>
  <dcterms:modified xsi:type="dcterms:W3CDTF">2011-08-01T06:04:30Z</dcterms:modified>
  <cp:revision>1</cp:revision>
  <dc:title>ProphetIQ.pptx</dc:title>
</cp:coreProperties>
</file>

<file path=docProps/thumbnail.jpeg>
</file>